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2"/>
  </p:notesMasterIdLst>
  <p:sldIdLst>
    <p:sldId id="256" r:id="rId3"/>
    <p:sldId id="257" r:id="rId4"/>
    <p:sldId id="258" r:id="rId5"/>
    <p:sldId id="262" r:id="rId6"/>
    <p:sldId id="259" r:id="rId7"/>
    <p:sldId id="261" r:id="rId8"/>
    <p:sldId id="293" r:id="rId9"/>
    <p:sldId id="294" r:id="rId10"/>
    <p:sldId id="267" r:id="rId11"/>
    <p:sldId id="265" r:id="rId12"/>
    <p:sldId id="268" r:id="rId13"/>
    <p:sldId id="269" r:id="rId14"/>
    <p:sldId id="282" r:id="rId15"/>
    <p:sldId id="284" r:id="rId16"/>
    <p:sldId id="274" r:id="rId17"/>
    <p:sldId id="271" r:id="rId18"/>
    <p:sldId id="270" r:id="rId19"/>
    <p:sldId id="281" r:id="rId20"/>
    <p:sldId id="275" r:id="rId21"/>
    <p:sldId id="272" r:id="rId22"/>
    <p:sldId id="277" r:id="rId23"/>
    <p:sldId id="273" r:id="rId24"/>
    <p:sldId id="288" r:id="rId25"/>
    <p:sldId id="290" r:id="rId26"/>
    <p:sldId id="291" r:id="rId27"/>
    <p:sldId id="292" r:id="rId28"/>
    <p:sldId id="279" r:id="rId29"/>
    <p:sldId id="280" r:id="rId30"/>
    <p:sldId id="28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3">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A117"/>
    <a:srgbClr val="24AA05"/>
    <a:srgbClr val="C18E1B"/>
    <a:srgbClr val="EBBD68"/>
    <a:srgbClr val="E6B467"/>
    <a:srgbClr val="FF7C80"/>
    <a:srgbClr val="ECBF68"/>
    <a:srgbClr val="2F5597"/>
    <a:srgbClr val="FF6600"/>
    <a:srgbClr val="FF7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70" autoAdjust="0"/>
  </p:normalViewPr>
  <p:slideViewPr>
    <p:cSldViewPr snapToGrid="0">
      <p:cViewPr varScale="1">
        <p:scale>
          <a:sx n="72" d="100"/>
          <a:sy n="72" d="100"/>
        </p:scale>
        <p:origin x="636" y="60"/>
      </p:cViewPr>
      <p:guideLst>
        <p:guide orient="horz" pos="2243"/>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2EC2A7-2202-44A4-83FA-50D8B7C78009}" type="datetimeFigureOut">
              <a:rPr lang="zh-CN" altLang="en-US" smtClean="0"/>
              <a:t>2017/8/18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B70C38-6B5A-4220-9753-7E3860F7970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CF2FC1-6476-4B44-BAF3-EA902F35CF4B}"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F2FC1-6476-4B44-BAF3-EA902F35CF4B}" type="slidenum">
              <a:rPr lang="zh-CN" altLang="en-US" smtClean="0">
                <a:solidFill>
                  <a:prstClr val="black"/>
                </a:solidFill>
              </a:rPr>
              <a:t>4</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AC029E9-FACC-464F-99C2-AAF81D086D66}" type="datetimeFigureOut">
              <a:rPr lang="zh-CN" altLang="en-US" smtClean="0"/>
              <a:t>2017/8/18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1B7820-4938-41C8-94AA-B067A0C476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C029E9-FACC-464F-99C2-AAF81D086D66}" type="datetimeFigureOut">
              <a:rPr lang="zh-CN" altLang="en-US" smtClean="0"/>
              <a:t>2017/8/18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1B7820-4938-41C8-94AA-B067A0C476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C029E9-FACC-464F-99C2-AAF81D086D66}" type="datetimeFigureOut">
              <a:rPr lang="zh-CN" altLang="en-US" smtClean="0"/>
              <a:t>2017/8/18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1B7820-4938-41C8-94AA-B067A0C476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C029E9-FACC-464F-99C2-AAF81D086D66}" type="datetimeFigureOut">
              <a:rPr lang="zh-CN" altLang="en-US" smtClean="0"/>
              <a:t>2017/8/18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1B7820-4938-41C8-94AA-B067A0C476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AC029E9-FACC-464F-99C2-AAF81D086D66}" type="datetimeFigureOut">
              <a:rPr lang="zh-CN" altLang="en-US" smtClean="0"/>
              <a:t>2017/8/18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1B7820-4938-41C8-94AA-B067A0C476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AC029E9-FACC-464F-99C2-AAF81D086D66}" type="datetimeFigureOut">
              <a:rPr lang="zh-CN" altLang="en-US" smtClean="0"/>
              <a:t>2017/8/18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1B7820-4938-41C8-94AA-B067A0C476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AC029E9-FACC-464F-99C2-AAF81D086D66}" type="datetimeFigureOut">
              <a:rPr lang="zh-CN" altLang="en-US" smtClean="0"/>
              <a:t>2017/8/18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31B7820-4938-41C8-94AA-B067A0C476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AC029E9-FACC-464F-99C2-AAF81D086D66}" type="datetimeFigureOut">
              <a:rPr lang="zh-CN" altLang="en-US" smtClean="0"/>
              <a:t>2017/8/18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31B7820-4938-41C8-94AA-B067A0C476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C029E9-FACC-464F-99C2-AAF81D086D66}" type="datetimeFigureOut">
              <a:rPr lang="zh-CN" altLang="en-US" smtClean="0"/>
              <a:t>2017/8/18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31B7820-4938-41C8-94AA-B067A0C476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AC029E9-FACC-464F-99C2-AAF81D086D66}" type="datetimeFigureOut">
              <a:rPr lang="zh-CN" altLang="en-US" smtClean="0"/>
              <a:t>2017/8/18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1B7820-4938-41C8-94AA-B067A0C476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AC029E9-FACC-464F-99C2-AAF81D086D66}" type="datetimeFigureOut">
              <a:rPr lang="zh-CN" altLang="en-US" smtClean="0"/>
              <a:t>2017/8/18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1B7820-4938-41C8-94AA-B067A0C476A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C029E9-FACC-464F-99C2-AAF81D086D66}" type="datetimeFigureOut">
              <a:rPr lang="zh-CN" altLang="en-US" smtClean="0"/>
              <a:t>2017/8/18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B7820-4938-41C8-94AA-B067A0C476A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0F0189-FD86-4BEB-9F6D-211BCBF83789}" type="datetimeFigureOut">
              <a:rPr lang="zh-CN" altLang="en-US" smtClean="0">
                <a:solidFill>
                  <a:prstClr val="black">
                    <a:tint val="75000"/>
                  </a:prstClr>
                </a:solidFill>
              </a:rPr>
              <a:t>2017/8/18</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B9534F-6B03-497A-98B2-9F2CAEF5D560}"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http://www.lfpp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70.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www.lfppt.com/"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23567" t="24035" r="23801" b="23685"/>
          <a:stretch>
            <a:fillRect/>
          </a:stretch>
        </p:blipFill>
        <p:spPr>
          <a:xfrm>
            <a:off x="4395140" y="640087"/>
            <a:ext cx="3187529" cy="3166280"/>
          </a:xfrm>
          <a:prstGeom prst="rect">
            <a:avLst/>
          </a:prstGeom>
        </p:spPr>
      </p:pic>
      <p:sp>
        <p:nvSpPr>
          <p:cNvPr id="7" name="矩形 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4957211" y="1715395"/>
            <a:ext cx="2063385" cy="1015663"/>
          </a:xfrm>
          <a:prstGeom prst="rect">
            <a:avLst/>
          </a:prstGeom>
        </p:spPr>
        <p:txBody>
          <a:bodyPr wrap="none">
            <a:spAutoFit/>
          </a:bodyPr>
          <a:lstStyle/>
          <a:p>
            <a:pPr algn="ctr"/>
            <a:r>
              <a:rPr lang="en-US" altLang="zh-CN" sz="6000" spc="-150" dirty="0">
                <a:solidFill>
                  <a:srgbClr val="C99115"/>
                </a:solidFill>
                <a:latin typeface="Meiryo" panose="020B0604030504040204" pitchFamily="34" charset="-128"/>
                <a:ea typeface="Meiryo" panose="020B0604030504040204" pitchFamily="34" charset="-128"/>
                <a:cs typeface="Meiryo UI" panose="020B0604030504040204" pitchFamily="34" charset="-128"/>
              </a:rPr>
              <a:t>2017</a:t>
            </a:r>
            <a:endParaRPr lang="zh-CN" altLang="en-US" sz="6000" dirty="0">
              <a:solidFill>
                <a:srgbClr val="C99115"/>
              </a:solidFill>
              <a:latin typeface="Meiryo" panose="020B0604030504040204" pitchFamily="34" charset="-128"/>
              <a:ea typeface="Meiryo" panose="020B0604030504040204" pitchFamily="34" charset="-128"/>
            </a:endParaRPr>
          </a:p>
        </p:txBody>
      </p:sp>
      <p:sp>
        <p:nvSpPr>
          <p:cNvPr id="9" name="文本框 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txBox="1"/>
          <p:nvPr/>
        </p:nvSpPr>
        <p:spPr>
          <a:xfrm>
            <a:off x="2470785" y="4152265"/>
            <a:ext cx="7199630" cy="1568450"/>
          </a:xfrm>
          <a:prstGeom prst="rect">
            <a:avLst/>
          </a:prstGeom>
          <a:noFill/>
        </p:spPr>
        <p:txBody>
          <a:bodyPr wrap="square" rtlCol="0">
            <a:spAutoFit/>
            <a:scene3d>
              <a:camera prst="orthographicFront">
                <a:rot lat="0" lon="0" rev="0"/>
              </a:camera>
              <a:lightRig rig="threePt" dir="t"/>
            </a:scene3d>
          </a:bodyPr>
          <a:lstStyle/>
          <a:p>
            <a:pPr algn="ctr"/>
            <a:r>
              <a:rPr lang="en-US" altLang="zh-CN" sz="4800" spc="-150" dirty="0">
                <a:gradFill>
                  <a:gsLst>
                    <a:gs pos="0">
                      <a:srgbClr val="DFA117"/>
                    </a:gs>
                    <a:gs pos="100000">
                      <a:srgbClr val="AE4638"/>
                    </a:gs>
                  </a:gsLst>
                  <a:lin ang="0" scaled="0"/>
                </a:gradFill>
                <a:latin typeface="Open Sans" panose="020B0606030504020204" pitchFamily="34" charset="0"/>
                <a:cs typeface="Open Sans" panose="020B0606030504020204" pitchFamily="34" charset="0"/>
              </a:rPr>
              <a:t>基于FPGA硬件加速的微信远程智能医疗平台</a:t>
            </a:r>
          </a:p>
        </p:txBody>
      </p:sp>
      <p:sp>
        <p:nvSpPr>
          <p:cNvPr id="10" name="TextBox 6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txBox="1"/>
          <p:nvPr/>
        </p:nvSpPr>
        <p:spPr>
          <a:xfrm>
            <a:off x="3014362" y="5831816"/>
            <a:ext cx="6112523" cy="523220"/>
          </a:xfrm>
          <a:prstGeom prst="rect">
            <a:avLst/>
          </a:prstGeom>
          <a:noFill/>
          <a:effectLst/>
        </p:spPr>
        <p:txBody>
          <a:bodyPr wrap="square" rtlCol="0">
            <a:spAutoFit/>
          </a:bodyPr>
          <a:lstStyle/>
          <a:p>
            <a:pPr algn="ctr"/>
            <a:r>
              <a:rPr lang="en-US" altLang="zh-CN" sz="2800" spc="-150" dirty="0">
                <a:gradFill>
                  <a:gsLst>
                    <a:gs pos="0">
                      <a:srgbClr val="DFA117"/>
                    </a:gs>
                    <a:gs pos="100000">
                      <a:srgbClr val="AE4638"/>
                    </a:gs>
                  </a:gsLst>
                  <a:lin ang="0" scaled="0"/>
                </a:gradFill>
                <a:latin typeface="Open Sans" panose="020B0606030504020204" pitchFamily="34" charset="0"/>
                <a:cs typeface="Open Sans" panose="020B0606030504020204" pitchFamily="34" charset="0"/>
                <a:sym typeface="+mn-ea"/>
              </a:rPr>
              <a:t>Ants</a:t>
            </a:r>
            <a:r>
              <a:rPr lang="zh-CN" altLang="en-US" sz="2800" spc="-150" dirty="0">
                <a:gradFill>
                  <a:gsLst>
                    <a:gs pos="0">
                      <a:srgbClr val="DFA117"/>
                    </a:gs>
                    <a:gs pos="100000">
                      <a:srgbClr val="AE4638"/>
                    </a:gs>
                  </a:gsLst>
                  <a:lin ang="0" scaled="0"/>
                </a:gradFill>
                <a:latin typeface="Open Sans" panose="020B0606030504020204" pitchFamily="34" charset="0"/>
                <a:cs typeface="Open Sans" panose="020B0606030504020204" pitchFamily="34" charset="0"/>
                <a:sym typeface="+mn-ea"/>
              </a:rPr>
              <a:t>团队</a:t>
            </a:r>
            <a:endParaRPr lang="zh-CN" altLang="en-US" sz="2800" spc="-150" dirty="0">
              <a:gradFill>
                <a:gsLst>
                  <a:gs pos="0">
                    <a:srgbClr val="DFA117"/>
                  </a:gs>
                  <a:gs pos="100000">
                    <a:srgbClr val="AE4638"/>
                  </a:gs>
                </a:gsLst>
                <a:lin ang="0" scaled="0"/>
              </a:gradFill>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18" name="任意多边形 1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0800000">
            <a:off x="444722" y="1215375"/>
            <a:ext cx="1844087"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9890985" y="2506669"/>
            <a:ext cx="1844087"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0800000" flipV="1">
            <a:off x="1129879" y="3538790"/>
            <a:ext cx="738134" cy="46401"/>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任意多边形 2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511647" y="1394150"/>
            <a:ext cx="738134"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任意多边形 2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0800000" flipV="1">
            <a:off x="2736345" y="2517530"/>
            <a:ext cx="1096722" cy="46401"/>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任意多边形 2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7641558" y="3748582"/>
            <a:ext cx="738134"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63" presetClass="path" presetSubtype="0" accel="50000" decel="50000" fill="hold" grpId="1" nodeType="withEffect">
                                  <p:stCondLst>
                                    <p:cond delay="0"/>
                                  </p:stCondLst>
                                  <p:childTnLst>
                                    <p:animMotion origin="layout" path="M 6.25E-7 3.33333E-6 L 0.23932 3.33333E-6 " pathEditMode="relative" rAng="0" ptsTypes="AA">
                                      <p:cBhvr>
                                        <p:cTn id="9" dur="2000" fill="hold"/>
                                        <p:tgtEl>
                                          <p:spTgt spid="18"/>
                                        </p:tgtEl>
                                        <p:attrNameLst>
                                          <p:attrName>ppt_x</p:attrName>
                                          <p:attrName>ppt_y</p:attrName>
                                        </p:attrNameLst>
                                      </p:cBhvr>
                                      <p:rCtr x="11966" y="0"/>
                                    </p:animMotion>
                                  </p:childTnLst>
                                </p:cTn>
                              </p:par>
                              <p:par>
                                <p:cTn id="10" presetID="10" presetClass="exit" presetSubtype="0" fill="hold" grpId="2" nodeType="withEffect">
                                  <p:stCondLst>
                                    <p:cond delay="150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63" presetClass="path" presetSubtype="0" accel="50000" decel="50000" fill="hold" grpId="1" nodeType="withEffect">
                                  <p:stCondLst>
                                    <p:cond delay="500"/>
                                  </p:stCondLst>
                                  <p:childTnLst>
                                    <p:animMotion origin="layout" path="M 2.91667E-6 3.33333E-6 L 0.16002 3.33333E-6 " pathEditMode="relative" rAng="0" ptsTypes="AA">
                                      <p:cBhvr>
                                        <p:cTn id="17" dur="2000" fill="hold"/>
                                        <p:tgtEl>
                                          <p:spTgt spid="25"/>
                                        </p:tgtEl>
                                        <p:attrNameLst>
                                          <p:attrName>ppt_x</p:attrName>
                                          <p:attrName>ppt_y</p:attrName>
                                        </p:attrNameLst>
                                      </p:cBhvr>
                                      <p:rCtr x="7995" y="0"/>
                                    </p:animMotion>
                                  </p:childTnLst>
                                </p:cTn>
                              </p:par>
                              <p:par>
                                <p:cTn id="18" presetID="10" presetClass="exit" presetSubtype="0" fill="hold" grpId="2" nodeType="withEffect">
                                  <p:stCondLst>
                                    <p:cond delay="200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par>
                                <p:cTn id="21" presetID="10" presetClass="entr" presetSubtype="0" fill="hold" grpId="0" nodeType="withEffect">
                                  <p:stCondLst>
                                    <p:cond delay="75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63" presetClass="path" presetSubtype="0" accel="50000" decel="50000" fill="hold" grpId="1" nodeType="withEffect">
                                  <p:stCondLst>
                                    <p:cond delay="750"/>
                                  </p:stCondLst>
                                  <p:childTnLst>
                                    <p:animMotion origin="layout" path="M 3.33333E-6 -2.96296E-6 L 0.28372 -2.96296E-6 " pathEditMode="relative" rAng="0" ptsTypes="AA">
                                      <p:cBhvr>
                                        <p:cTn id="25" dur="2000" fill="hold"/>
                                        <p:tgtEl>
                                          <p:spTgt spid="23"/>
                                        </p:tgtEl>
                                        <p:attrNameLst>
                                          <p:attrName>ppt_x</p:attrName>
                                          <p:attrName>ppt_y</p:attrName>
                                        </p:attrNameLst>
                                      </p:cBhvr>
                                      <p:rCtr x="14180" y="0"/>
                                    </p:animMotion>
                                  </p:childTnLst>
                                </p:cTn>
                              </p:par>
                              <p:par>
                                <p:cTn id="26" presetID="10" presetClass="exit" presetSubtype="0" fill="hold" grpId="2" nodeType="withEffect">
                                  <p:stCondLst>
                                    <p:cond delay="225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63" presetClass="path" presetSubtype="0" accel="50000" decel="50000" fill="hold" grpId="1" nodeType="withEffect">
                                  <p:stCondLst>
                                    <p:cond delay="0"/>
                                  </p:stCondLst>
                                  <p:childTnLst>
                                    <p:animMotion origin="layout" path="M 1.04167E-6 7.40741E-7 L -0.22982 7.40741E-7 " pathEditMode="relative" rAng="0" ptsTypes="AA">
                                      <p:cBhvr>
                                        <p:cTn id="33" dur="2000" fill="hold"/>
                                        <p:tgtEl>
                                          <p:spTgt spid="19"/>
                                        </p:tgtEl>
                                        <p:attrNameLst>
                                          <p:attrName>ppt_x</p:attrName>
                                          <p:attrName>ppt_y</p:attrName>
                                        </p:attrNameLst>
                                      </p:cBhvr>
                                      <p:rCtr x="-11497" y="0"/>
                                    </p:animMotion>
                                  </p:childTnLst>
                                </p:cTn>
                              </p:par>
                              <p:par>
                                <p:cTn id="34" presetID="10" presetClass="exit" presetSubtype="0" fill="hold" grpId="2" nodeType="withEffect">
                                  <p:stCondLst>
                                    <p:cond delay="1500"/>
                                  </p:stCondLst>
                                  <p:childTnLst>
                                    <p:animEffect transition="out" filter="fade">
                                      <p:cBhvr>
                                        <p:cTn id="35" dur="500"/>
                                        <p:tgtEl>
                                          <p:spTgt spid="19"/>
                                        </p:tgtEl>
                                      </p:cBhvr>
                                    </p:animEffect>
                                    <p:set>
                                      <p:cBhvr>
                                        <p:cTn id="36" dur="1" fill="hold">
                                          <p:stCondLst>
                                            <p:cond delay="499"/>
                                          </p:stCondLst>
                                        </p:cTn>
                                        <p:tgtEl>
                                          <p:spTgt spid="19"/>
                                        </p:tgtEl>
                                        <p:attrNameLst>
                                          <p:attrName>style.visibility</p:attrName>
                                        </p:attrNameLst>
                                      </p:cBhvr>
                                      <p:to>
                                        <p:strVal val="hidden"/>
                                      </p:to>
                                    </p:set>
                                  </p:childTnLst>
                                </p:cTn>
                              </p:par>
                              <p:par>
                                <p:cTn id="37" presetID="10" presetClass="entr" presetSubtype="0" fill="hold" grpId="0" nodeType="withEffect">
                                  <p:stCondLst>
                                    <p:cond delay="7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63" presetClass="path" presetSubtype="0" accel="50000" decel="50000" fill="hold" grpId="1" nodeType="withEffect">
                                  <p:stCondLst>
                                    <p:cond delay="750"/>
                                  </p:stCondLst>
                                  <p:childTnLst>
                                    <p:animMotion origin="layout" path="M 4.58333E-6 -1.48148E-6 L -0.1168 -1.48148E-6 " pathEditMode="relative" rAng="0" ptsTypes="AA">
                                      <p:cBhvr>
                                        <p:cTn id="41" dur="2000" fill="hold"/>
                                        <p:tgtEl>
                                          <p:spTgt spid="24"/>
                                        </p:tgtEl>
                                        <p:attrNameLst>
                                          <p:attrName>ppt_x</p:attrName>
                                          <p:attrName>ppt_y</p:attrName>
                                        </p:attrNameLst>
                                      </p:cBhvr>
                                      <p:rCtr x="-5846" y="0"/>
                                    </p:animMotion>
                                  </p:childTnLst>
                                </p:cTn>
                              </p:par>
                              <p:par>
                                <p:cTn id="42" presetID="10" presetClass="exit" presetSubtype="0" fill="hold" grpId="2" nodeType="withEffect">
                                  <p:stCondLst>
                                    <p:cond delay="225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ntr" presetSubtype="0" fill="hold" grpId="0" nodeType="withEffect">
                                  <p:stCondLst>
                                    <p:cond delay="5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63" presetClass="path" presetSubtype="0" accel="50000" decel="50000" fill="hold" grpId="1" nodeType="withEffect">
                                  <p:stCondLst>
                                    <p:cond delay="500"/>
                                  </p:stCondLst>
                                  <p:childTnLst>
                                    <p:animMotion origin="layout" path="M -1.25E-6 1.48148E-6 L -0.12812 1.48148E-6 " pathEditMode="relative" rAng="0" ptsTypes="AA">
                                      <p:cBhvr>
                                        <p:cTn id="49" dur="2000" fill="hold"/>
                                        <p:tgtEl>
                                          <p:spTgt spid="26"/>
                                        </p:tgtEl>
                                        <p:attrNameLst>
                                          <p:attrName>ppt_x</p:attrName>
                                          <p:attrName>ppt_y</p:attrName>
                                        </p:attrNameLst>
                                      </p:cBhvr>
                                      <p:rCtr x="-6406" y="0"/>
                                    </p:animMotion>
                                  </p:childTnLst>
                                </p:cTn>
                              </p:par>
                              <p:par>
                                <p:cTn id="50" presetID="10" presetClass="exit" presetSubtype="0" fill="hold" grpId="2" nodeType="withEffect">
                                  <p:stCondLst>
                                    <p:cond delay="200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2000" fill="hold"/>
                                        <p:tgtEl>
                                          <p:spTgt spid="3"/>
                                        </p:tgtEl>
                                        <p:attrNameLst>
                                          <p:attrName>ppt_w</p:attrName>
                                        </p:attrNameLst>
                                      </p:cBhvr>
                                      <p:tavLst>
                                        <p:tav tm="0">
                                          <p:val>
                                            <p:fltVal val="0"/>
                                          </p:val>
                                        </p:tav>
                                        <p:tav tm="100000">
                                          <p:val>
                                            <p:strVal val="#ppt_w"/>
                                          </p:val>
                                        </p:tav>
                                      </p:tavLst>
                                    </p:anim>
                                    <p:anim calcmode="lin" valueType="num">
                                      <p:cBhvr>
                                        <p:cTn id="56" dur="2000" fill="hold"/>
                                        <p:tgtEl>
                                          <p:spTgt spid="3"/>
                                        </p:tgtEl>
                                        <p:attrNameLst>
                                          <p:attrName>ppt_h</p:attrName>
                                        </p:attrNameLst>
                                      </p:cBhvr>
                                      <p:tavLst>
                                        <p:tav tm="0">
                                          <p:val>
                                            <p:fltVal val="0"/>
                                          </p:val>
                                        </p:tav>
                                        <p:tav tm="100000">
                                          <p:val>
                                            <p:strVal val="#ppt_h"/>
                                          </p:val>
                                        </p:tav>
                                      </p:tavLst>
                                    </p:anim>
                                    <p:animEffect transition="in" filter="fade">
                                      <p:cBhvr>
                                        <p:cTn id="57" dur="2000"/>
                                        <p:tgtEl>
                                          <p:spTgt spid="3"/>
                                        </p:tgtEl>
                                      </p:cBhvr>
                                    </p:animEffect>
                                  </p:childTnLst>
                                </p:cTn>
                              </p:par>
                              <p:par>
                                <p:cTn id="58" presetID="42" presetClass="path" presetSubtype="0" accel="50000" decel="50000" fill="hold" nodeType="withEffect">
                                  <p:stCondLst>
                                    <p:cond delay="0"/>
                                  </p:stCondLst>
                                  <p:childTnLst>
                                    <p:animMotion origin="layout" path="M 4.16667E-6 -0.23078 L 4.16667E-6 -4.07407E-6 " pathEditMode="relative" rAng="0" ptsTypes="AA">
                                      <p:cBhvr>
                                        <p:cTn id="59" dur="2000" fill="hold"/>
                                        <p:tgtEl>
                                          <p:spTgt spid="3"/>
                                        </p:tgtEl>
                                        <p:attrNameLst>
                                          <p:attrName>ppt_x</p:attrName>
                                          <p:attrName>ppt_y</p:attrName>
                                        </p:attrNameLst>
                                      </p:cBhvr>
                                      <p:rCtr x="0" y="11528"/>
                                    </p:animMotion>
                                  </p:childTnLst>
                                </p:cTn>
                              </p:par>
                              <p:par>
                                <p:cTn id="60" presetID="53" presetClass="entr" presetSubtype="16"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2000" fill="hold"/>
                                        <p:tgtEl>
                                          <p:spTgt spid="9"/>
                                        </p:tgtEl>
                                        <p:attrNameLst>
                                          <p:attrName>ppt_w</p:attrName>
                                        </p:attrNameLst>
                                      </p:cBhvr>
                                      <p:tavLst>
                                        <p:tav tm="0">
                                          <p:val>
                                            <p:fltVal val="0"/>
                                          </p:val>
                                        </p:tav>
                                        <p:tav tm="100000">
                                          <p:val>
                                            <p:strVal val="#ppt_w"/>
                                          </p:val>
                                        </p:tav>
                                      </p:tavLst>
                                    </p:anim>
                                    <p:anim calcmode="lin" valueType="num">
                                      <p:cBhvr>
                                        <p:cTn id="63" dur="2000" fill="hold"/>
                                        <p:tgtEl>
                                          <p:spTgt spid="9"/>
                                        </p:tgtEl>
                                        <p:attrNameLst>
                                          <p:attrName>ppt_h</p:attrName>
                                        </p:attrNameLst>
                                      </p:cBhvr>
                                      <p:tavLst>
                                        <p:tav tm="0">
                                          <p:val>
                                            <p:fltVal val="0"/>
                                          </p:val>
                                        </p:tav>
                                        <p:tav tm="100000">
                                          <p:val>
                                            <p:strVal val="#ppt_h"/>
                                          </p:val>
                                        </p:tav>
                                      </p:tavLst>
                                    </p:anim>
                                    <p:animEffect transition="in" filter="fade">
                                      <p:cBhvr>
                                        <p:cTn id="64" dur="2000"/>
                                        <p:tgtEl>
                                          <p:spTgt spid="9"/>
                                        </p:tgtEl>
                                      </p:cBhvr>
                                    </p:animEffect>
                                  </p:childTnLst>
                                </p:cTn>
                              </p:par>
                              <p:par>
                                <p:cTn id="65" presetID="42" presetClass="path" presetSubtype="0" accel="50000" decel="50000" fill="hold" grpId="1" nodeType="withEffect">
                                  <p:stCondLst>
                                    <p:cond delay="0"/>
                                  </p:stCondLst>
                                  <p:childTnLst>
                                    <p:animMotion origin="layout" path="M 8.33333E-7 0.13796 L 8.33333E-7 2.59259E-6 " pathEditMode="relative" rAng="0" ptsTypes="AA">
                                      <p:cBhvr>
                                        <p:cTn id="66" dur="2000" fill="hold"/>
                                        <p:tgtEl>
                                          <p:spTgt spid="9"/>
                                        </p:tgtEl>
                                        <p:attrNameLst>
                                          <p:attrName>ppt_x</p:attrName>
                                          <p:attrName>ppt_y</p:attrName>
                                        </p:attrNameLst>
                                      </p:cBhvr>
                                      <p:rCtr x="0" y="-6898"/>
                                    </p:animMotion>
                                  </p:childTnLst>
                                </p:cTn>
                              </p:par>
                              <p:par>
                                <p:cTn id="67" presetID="53" presetClass="entr" presetSubtype="16" fill="hold" grpId="0" nodeType="withEffect">
                                  <p:stCondLst>
                                    <p:cond delay="1250"/>
                                  </p:stCondLst>
                                  <p:childTnLst>
                                    <p:set>
                                      <p:cBhvr>
                                        <p:cTn id="68" dur="1" fill="hold">
                                          <p:stCondLst>
                                            <p:cond delay="0"/>
                                          </p:stCondLst>
                                        </p:cTn>
                                        <p:tgtEl>
                                          <p:spTgt spid="7"/>
                                        </p:tgtEl>
                                        <p:attrNameLst>
                                          <p:attrName>style.visibility</p:attrName>
                                        </p:attrNameLst>
                                      </p:cBhvr>
                                      <p:to>
                                        <p:strVal val="visible"/>
                                      </p:to>
                                    </p:set>
                                    <p:anim calcmode="lin" valueType="num">
                                      <p:cBhvr>
                                        <p:cTn id="69" dur="1000" fill="hold"/>
                                        <p:tgtEl>
                                          <p:spTgt spid="7"/>
                                        </p:tgtEl>
                                        <p:attrNameLst>
                                          <p:attrName>ppt_w</p:attrName>
                                        </p:attrNameLst>
                                      </p:cBhvr>
                                      <p:tavLst>
                                        <p:tav tm="0">
                                          <p:val>
                                            <p:fltVal val="0"/>
                                          </p:val>
                                        </p:tav>
                                        <p:tav tm="100000">
                                          <p:val>
                                            <p:strVal val="#ppt_w"/>
                                          </p:val>
                                        </p:tav>
                                      </p:tavLst>
                                    </p:anim>
                                    <p:anim calcmode="lin" valueType="num">
                                      <p:cBhvr>
                                        <p:cTn id="70" dur="1000" fill="hold"/>
                                        <p:tgtEl>
                                          <p:spTgt spid="7"/>
                                        </p:tgtEl>
                                        <p:attrNameLst>
                                          <p:attrName>ppt_h</p:attrName>
                                        </p:attrNameLst>
                                      </p:cBhvr>
                                      <p:tavLst>
                                        <p:tav tm="0">
                                          <p:val>
                                            <p:fltVal val="0"/>
                                          </p:val>
                                        </p:tav>
                                        <p:tav tm="100000">
                                          <p:val>
                                            <p:strVal val="#ppt_h"/>
                                          </p:val>
                                        </p:tav>
                                      </p:tavLst>
                                    </p:anim>
                                    <p:animEffect transition="in" filter="fade">
                                      <p:cBhvr>
                                        <p:cTn id="71" dur="1000"/>
                                        <p:tgtEl>
                                          <p:spTgt spid="7"/>
                                        </p:tgtEl>
                                      </p:cBhvr>
                                    </p:animEffect>
                                  </p:childTnLst>
                                </p:cTn>
                              </p:par>
                              <p:par>
                                <p:cTn id="72" presetID="22" presetClass="entr" presetSubtype="1" fill="hold" grpId="0" nodeType="withEffect">
                                  <p:stCondLst>
                                    <p:cond delay="3000"/>
                                  </p:stCondLst>
                                  <p:childTnLst>
                                    <p:set>
                                      <p:cBhvr>
                                        <p:cTn id="73" dur="1" fill="hold">
                                          <p:stCondLst>
                                            <p:cond delay="0"/>
                                          </p:stCondLst>
                                        </p:cTn>
                                        <p:tgtEl>
                                          <p:spTgt spid="10"/>
                                        </p:tgtEl>
                                        <p:attrNameLst>
                                          <p:attrName>style.visibility</p:attrName>
                                        </p:attrNameLst>
                                      </p:cBhvr>
                                      <p:to>
                                        <p:strVal val="visible"/>
                                      </p:to>
                                    </p:set>
                                    <p:animEffect transition="in" filter="wipe(up)">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P spid="10" grpId="0" bldLvl="0" animBg="1"/>
      <p:bldP spid="18" grpId="0" bldLvl="0" animBg="1"/>
      <p:bldP spid="18" grpId="1" bldLvl="0" animBg="1"/>
      <p:bldP spid="18" grpId="2" bldLvl="0" animBg="1"/>
      <p:bldP spid="19" grpId="0" animBg="1"/>
      <p:bldP spid="19" grpId="1" animBg="1"/>
      <p:bldP spid="19"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图片 1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PicPr>
            <a:picLocks noChangeAspect="1"/>
          </p:cNvPicPr>
          <p:nvPr/>
        </p:nvPicPr>
        <p:blipFill rotWithShape="1">
          <a:blip r:embed="rId3" cstate="print">
            <a:extLst>
              <a:ext uri="{28A0092B-C50C-407E-A947-70E740481C1C}">
                <a14:useLocalDpi xmlns:a14="http://schemas.microsoft.com/office/drawing/2010/main" val="0"/>
              </a:ext>
            </a:extLst>
          </a:blip>
          <a:srcRect l="23567" t="24035" r="23801" b="23685"/>
          <a:stretch>
            <a:fillRect/>
          </a:stretch>
        </p:blipFill>
        <p:spPr>
          <a:xfrm>
            <a:off x="1406024" y="2008855"/>
            <a:ext cx="2778700" cy="2760176"/>
          </a:xfrm>
          <a:prstGeom prst="rect">
            <a:avLst/>
          </a:prstGeom>
        </p:spPr>
      </p:pic>
      <p:sp>
        <p:nvSpPr>
          <p:cNvPr id="16" name="矩形 1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2124424" y="2804202"/>
            <a:ext cx="1197764" cy="1107996"/>
          </a:xfrm>
          <a:prstGeom prst="rect">
            <a:avLst/>
          </a:prstGeom>
        </p:spPr>
        <p:txBody>
          <a:bodyPr wrap="none">
            <a:spAutoFit/>
          </a:bodyPr>
          <a:lstStyle/>
          <a:p>
            <a:r>
              <a:rPr lang="en-US" altLang="zh-CN" sz="6600" spc="-150" dirty="0">
                <a:solidFill>
                  <a:srgbClr val="C99115"/>
                </a:solidFill>
                <a:latin typeface="Meiryo" panose="020B0604030504040204" pitchFamily="34" charset="-128"/>
                <a:ea typeface="Meiryo" panose="020B0604030504040204" pitchFamily="34" charset="-128"/>
                <a:cs typeface="Meiryo UI" panose="020B0604030504040204" pitchFamily="34" charset="-128"/>
              </a:rPr>
              <a:t>02</a:t>
            </a:r>
            <a:endParaRPr lang="zh-CN" altLang="en-US" sz="6600" dirty="0">
              <a:solidFill>
                <a:srgbClr val="C99115"/>
              </a:solidFill>
              <a:latin typeface="Meiryo" panose="020B0604030504040204" pitchFamily="34" charset="-128"/>
              <a:ea typeface="Meiryo" panose="020B0604030504040204" pitchFamily="34" charset="-128"/>
            </a:endParaRPr>
          </a:p>
        </p:txBody>
      </p:sp>
      <p:sp>
        <p:nvSpPr>
          <p:cNvPr id="17" name="矩形 1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4066236" y="2804202"/>
            <a:ext cx="6129604" cy="1014730"/>
          </a:xfrm>
          <a:prstGeom prst="rect">
            <a:avLst/>
          </a:prstGeom>
          <a:noFill/>
        </p:spPr>
        <p:txBody>
          <a:bodyPr wrap="square" rtlCol="0">
            <a:spAutoFit/>
            <a:scene3d>
              <a:camera prst="orthographicFront">
                <a:rot lat="0" lon="0" rev="0"/>
              </a:camera>
              <a:lightRig rig="threePt" dir="t"/>
            </a:scene3d>
          </a:bodyPr>
          <a:lstStyle/>
          <a:p>
            <a:pPr algn="ctr"/>
            <a:r>
              <a:rPr lang="zh-CN" altLang="en-US" sz="6000" spc="-150" dirty="0">
                <a:gradFill>
                  <a:gsLst>
                    <a:gs pos="0">
                      <a:srgbClr val="DFA117"/>
                    </a:gs>
                    <a:gs pos="100000">
                      <a:srgbClr val="AE4638"/>
                    </a:gs>
                  </a:gsLst>
                  <a:lin ang="0" scaled="0"/>
                </a:gradFill>
                <a:latin typeface="Open Sans" panose="020B0606030504020204" pitchFamily="34" charset="0"/>
                <a:ea typeface="宋体" panose="02010600030101010101" pitchFamily="2" charset="-122"/>
                <a:cs typeface="Open Sans" panose="020B0606030504020204" pitchFamily="34" charset="0"/>
              </a:rPr>
              <a:t>核心技术</a:t>
            </a:r>
          </a:p>
        </p:txBody>
      </p:sp>
      <p:sp>
        <p:nvSpPr>
          <p:cNvPr id="19" name="任意多边形 1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a:off x="3199947" y="1660488"/>
            <a:ext cx="1969554"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任意多边形 1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2312378" y="5575224"/>
            <a:ext cx="1085482"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a:off x="2189449" y="1210245"/>
            <a:ext cx="708505" cy="9336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任意多边形 2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456189" y="3937942"/>
            <a:ext cx="1375336" cy="56901"/>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a:off x="4638687" y="4892932"/>
            <a:ext cx="594218" cy="116477"/>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Effect transition="in" filter="fade">
                                      <p:cBhvr>
                                        <p:cTn id="9" dur="1000"/>
                                        <p:tgtEl>
                                          <p:spTgt spid="16"/>
                                        </p:tgtEl>
                                      </p:cBhvr>
                                    </p:animEffect>
                                  </p:childTnLst>
                                </p:cTn>
                              </p:par>
                              <p:par>
                                <p:cTn id="10" presetID="10" presetClass="entr" presetSubtype="0" fill="hold" grpId="0" nodeType="withEffect">
                                  <p:stCondLst>
                                    <p:cond delay="20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par>
                                <p:cTn id="13" presetID="64" presetClass="path" presetSubtype="0" accel="50000" decel="50000" fill="hold" grpId="1" nodeType="withEffect">
                                  <p:stCondLst>
                                    <p:cond delay="2000"/>
                                  </p:stCondLst>
                                  <p:childTnLst>
                                    <p:animMotion origin="layout" path="M 1.04167E-6 -3.7037E-6 L 1.04167E-6 -0.01736 " pathEditMode="relative" rAng="0" ptsTypes="AA">
                                      <p:cBhvr>
                                        <p:cTn id="14" dur="1000" fill="hold"/>
                                        <p:tgtEl>
                                          <p:spTgt spid="17"/>
                                        </p:tgtEl>
                                        <p:attrNameLst>
                                          <p:attrName>ppt_x</p:attrName>
                                          <p:attrName>ppt_y</p:attrName>
                                        </p:attrNameLst>
                                      </p:cBhvr>
                                      <p:rCtr x="0" y="-880"/>
                                    </p:animMotion>
                                  </p:childTnLst>
                                </p:cTn>
                              </p:par>
                              <p:par>
                                <p:cTn id="15" presetID="53" presetClass="entr" presetSubtype="16"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2000" fill="hold"/>
                                        <p:tgtEl>
                                          <p:spTgt spid="14"/>
                                        </p:tgtEl>
                                        <p:attrNameLst>
                                          <p:attrName>ppt_w</p:attrName>
                                        </p:attrNameLst>
                                      </p:cBhvr>
                                      <p:tavLst>
                                        <p:tav tm="0">
                                          <p:val>
                                            <p:fltVal val="0"/>
                                          </p:val>
                                        </p:tav>
                                        <p:tav tm="100000">
                                          <p:val>
                                            <p:strVal val="#ppt_w"/>
                                          </p:val>
                                        </p:tav>
                                      </p:tavLst>
                                    </p:anim>
                                    <p:anim calcmode="lin" valueType="num">
                                      <p:cBhvr>
                                        <p:cTn id="18" dur="2000" fill="hold"/>
                                        <p:tgtEl>
                                          <p:spTgt spid="14"/>
                                        </p:tgtEl>
                                        <p:attrNameLst>
                                          <p:attrName>ppt_h</p:attrName>
                                        </p:attrNameLst>
                                      </p:cBhvr>
                                      <p:tavLst>
                                        <p:tav tm="0">
                                          <p:val>
                                            <p:fltVal val="0"/>
                                          </p:val>
                                        </p:tav>
                                        <p:tav tm="100000">
                                          <p:val>
                                            <p:strVal val="#ppt_h"/>
                                          </p:val>
                                        </p:tav>
                                      </p:tavLst>
                                    </p:anim>
                                    <p:animEffect transition="in" filter="fade">
                                      <p:cBhvr>
                                        <p:cTn id="19" dur="2000"/>
                                        <p:tgtEl>
                                          <p:spTgt spid="14"/>
                                        </p:tgtEl>
                                      </p:cBhvr>
                                    </p:animEffect>
                                  </p:childTnLst>
                                </p:cTn>
                              </p:par>
                              <p:par>
                                <p:cTn id="20" presetID="42" presetClass="path" presetSubtype="0" accel="50000" decel="50000" fill="hold" nodeType="withEffect">
                                  <p:stCondLst>
                                    <p:cond delay="0"/>
                                  </p:stCondLst>
                                  <p:childTnLst>
                                    <p:animMotion origin="layout" path="M -0.1086 0.00023 L 3.125E-6 -1.48148E-6 " pathEditMode="relative" rAng="0" ptsTypes="AA">
                                      <p:cBhvr>
                                        <p:cTn id="21" dur="2000" fill="hold"/>
                                        <p:tgtEl>
                                          <p:spTgt spid="14"/>
                                        </p:tgtEl>
                                        <p:attrNameLst>
                                          <p:attrName>ppt_x</p:attrName>
                                          <p:attrName>ppt_y</p:attrName>
                                        </p:attrNameLst>
                                      </p:cBhvr>
                                      <p:rCtr x="5430" y="-23"/>
                                    </p:animMotion>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63" presetClass="path" presetSubtype="0" accel="50000" decel="50000" fill="hold" grpId="1" nodeType="withEffect">
                                  <p:stCondLst>
                                    <p:cond delay="0"/>
                                  </p:stCondLst>
                                  <p:childTnLst>
                                    <p:animMotion origin="layout" path="M -3.75E-6 -1.85185E-6 L 0.00092 0.10093 " pathEditMode="relative" rAng="0" ptsTypes="AA">
                                      <p:cBhvr>
                                        <p:cTn id="26" dur="2000" fill="hold"/>
                                        <p:tgtEl>
                                          <p:spTgt spid="21"/>
                                        </p:tgtEl>
                                        <p:attrNameLst>
                                          <p:attrName>ppt_x</p:attrName>
                                          <p:attrName>ppt_y</p:attrName>
                                        </p:attrNameLst>
                                      </p:cBhvr>
                                      <p:rCtr x="39" y="5046"/>
                                    </p:animMotion>
                                  </p:childTnLst>
                                </p:cTn>
                              </p:par>
                              <p:par>
                                <p:cTn id="27" presetID="10" presetClass="exit" presetSubtype="0" fill="hold" grpId="2" nodeType="withEffect">
                                  <p:stCondLst>
                                    <p:cond delay="150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par>
                                <p:cTn id="30" presetID="10" presetClass="entr" presetSubtype="0" fill="hold" grpId="0"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accel="50000" decel="50000" fill="hold" grpId="1" nodeType="withEffect">
                                  <p:stCondLst>
                                    <p:cond delay="500"/>
                                  </p:stCondLst>
                                  <p:childTnLst>
                                    <p:animMotion origin="layout" path="M -4.58333E-6 -3.7037E-6 L -0.00013 -0.13495 " pathEditMode="relative" rAng="0" ptsTypes="AA">
                                      <p:cBhvr>
                                        <p:cTn id="34" dur="2000" fill="hold"/>
                                        <p:tgtEl>
                                          <p:spTgt spid="20"/>
                                        </p:tgtEl>
                                        <p:attrNameLst>
                                          <p:attrName>ppt_x</p:attrName>
                                          <p:attrName>ppt_y</p:attrName>
                                        </p:attrNameLst>
                                      </p:cBhvr>
                                      <p:rCtr x="-13" y="-6759"/>
                                    </p:animMotion>
                                  </p:childTnLst>
                                </p:cTn>
                              </p:par>
                              <p:par>
                                <p:cTn id="35" presetID="10" presetClass="exit" presetSubtype="0" fill="hold" grpId="2" nodeType="withEffect">
                                  <p:stCondLst>
                                    <p:cond delay="2000"/>
                                  </p:stCondLst>
                                  <p:childTnLst>
                                    <p:animEffect transition="out" filter="fad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63" presetClass="path" presetSubtype="0" accel="50000" decel="50000" fill="hold" grpId="1" nodeType="withEffect">
                                  <p:stCondLst>
                                    <p:cond delay="0"/>
                                  </p:stCondLst>
                                  <p:childTnLst>
                                    <p:animMotion origin="layout" path="M 2.29167E-6 -7.40741E-7 L -0.00026 -0.07755 " pathEditMode="relative" rAng="0" ptsTypes="AA">
                                      <p:cBhvr>
                                        <p:cTn id="42" dur="2000" fill="hold"/>
                                        <p:tgtEl>
                                          <p:spTgt spid="23"/>
                                        </p:tgtEl>
                                        <p:attrNameLst>
                                          <p:attrName>ppt_x</p:attrName>
                                          <p:attrName>ppt_y</p:attrName>
                                        </p:attrNameLst>
                                      </p:cBhvr>
                                      <p:rCtr x="-13" y="-3889"/>
                                    </p:animMotion>
                                  </p:childTnLst>
                                </p:cTn>
                              </p:par>
                              <p:par>
                                <p:cTn id="43" presetID="10" presetClass="exit" presetSubtype="0" fill="hold" grpId="2" nodeType="withEffect">
                                  <p:stCondLst>
                                    <p:cond delay="1500"/>
                                  </p:stCondLst>
                                  <p:childTnLst>
                                    <p:animEffect transition="out" filter="fade">
                                      <p:cBhvr>
                                        <p:cTn id="44" dur="500"/>
                                        <p:tgtEl>
                                          <p:spTgt spid="23"/>
                                        </p:tgtEl>
                                      </p:cBhvr>
                                    </p:animEffect>
                                    <p:set>
                                      <p:cBhvr>
                                        <p:cTn id="45" dur="1" fill="hold">
                                          <p:stCondLst>
                                            <p:cond delay="499"/>
                                          </p:stCondLst>
                                        </p:cTn>
                                        <p:tgtEl>
                                          <p:spTgt spid="23"/>
                                        </p:tgtEl>
                                        <p:attrNameLst>
                                          <p:attrName>style.visibility</p:attrName>
                                        </p:attrNameLst>
                                      </p:cBhvr>
                                      <p:to>
                                        <p:strVal val="hidden"/>
                                      </p:to>
                                    </p:set>
                                  </p:childTnLst>
                                </p:cTn>
                              </p:par>
                              <p:par>
                                <p:cTn id="46" presetID="10"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63" presetClass="path" presetSubtype="0" accel="50000" decel="50000" fill="hold" grpId="1" nodeType="withEffect">
                                  <p:stCondLst>
                                    <p:cond delay="500"/>
                                  </p:stCondLst>
                                  <p:childTnLst>
                                    <p:animMotion origin="layout" path="M 2.77556E-17 -7.40741E-7 L 0.00065 -0.10787 " pathEditMode="relative" rAng="0" ptsTypes="AA">
                                      <p:cBhvr>
                                        <p:cTn id="50" dur="2000" fill="hold"/>
                                        <p:tgtEl>
                                          <p:spTgt spid="22"/>
                                        </p:tgtEl>
                                        <p:attrNameLst>
                                          <p:attrName>ppt_x</p:attrName>
                                          <p:attrName>ppt_y</p:attrName>
                                        </p:attrNameLst>
                                      </p:cBhvr>
                                      <p:rCtr x="26" y="-5394"/>
                                    </p:animMotion>
                                  </p:childTnLst>
                                </p:cTn>
                              </p:par>
                              <p:par>
                                <p:cTn id="51" presetID="10" presetClass="exit" presetSubtype="0" fill="hold" grpId="2" nodeType="withEffect">
                                  <p:stCondLst>
                                    <p:cond delay="2000"/>
                                  </p:stCondLst>
                                  <p:childTnLst>
                                    <p:animEffect transition="out" filter="fade">
                                      <p:cBhvr>
                                        <p:cTn id="52" dur="500"/>
                                        <p:tgtEl>
                                          <p:spTgt spid="22"/>
                                        </p:tgtEl>
                                      </p:cBhvr>
                                    </p:animEffect>
                                    <p:set>
                                      <p:cBhvr>
                                        <p:cTn id="53" dur="1" fill="hold">
                                          <p:stCondLst>
                                            <p:cond delay="499"/>
                                          </p:stCondLst>
                                        </p:cTn>
                                        <p:tgtEl>
                                          <p:spTgt spid="22"/>
                                        </p:tgtEl>
                                        <p:attrNameLst>
                                          <p:attrName>style.visibility</p:attrName>
                                        </p:attrNameLst>
                                      </p:cBhvr>
                                      <p:to>
                                        <p:strVal val="hidden"/>
                                      </p:to>
                                    </p:set>
                                  </p:childTnLst>
                                </p:cTn>
                              </p:par>
                              <p:par>
                                <p:cTn id="54" presetID="10" presetClass="entr" presetSubtype="0" fill="hold" grpId="0" nodeType="withEffect">
                                  <p:stCondLst>
                                    <p:cond delay="7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63" presetClass="path" presetSubtype="0" accel="50000" decel="50000" fill="hold" grpId="1" nodeType="withEffect">
                                  <p:stCondLst>
                                    <p:cond delay="750"/>
                                  </p:stCondLst>
                                  <p:childTnLst>
                                    <p:animMotion origin="layout" path="M 8.33333E-7 3.7037E-7 L 8.33333E-7 0.15579 " pathEditMode="relative" rAng="0" ptsTypes="AA">
                                      <p:cBhvr>
                                        <p:cTn id="58" dur="2000" fill="hold"/>
                                        <p:tgtEl>
                                          <p:spTgt spid="19"/>
                                        </p:tgtEl>
                                        <p:attrNameLst>
                                          <p:attrName>ppt_x</p:attrName>
                                          <p:attrName>ppt_y</p:attrName>
                                        </p:attrNameLst>
                                      </p:cBhvr>
                                      <p:rCtr x="0" y="7778"/>
                                    </p:animMotion>
                                  </p:childTnLst>
                                </p:cTn>
                              </p:par>
                              <p:par>
                                <p:cTn id="59" presetID="10" presetClass="exit" presetSubtype="0" fill="hold" grpId="2" nodeType="withEffect">
                                  <p:stCondLst>
                                    <p:cond delay="2250"/>
                                  </p:stCondLst>
                                  <p:childTnLst>
                                    <p:animEffect transition="out" filter="fade">
                                      <p:cBhvr>
                                        <p:cTn id="60" dur="500"/>
                                        <p:tgtEl>
                                          <p:spTgt spid="19"/>
                                        </p:tgtEl>
                                      </p:cBhvr>
                                    </p:animEffect>
                                    <p:set>
                                      <p:cBhvr>
                                        <p:cTn id="61"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761" y="345743"/>
            <a:ext cx="2628796" cy="645160"/>
          </a:xfrm>
          <a:prstGeom prst="rect">
            <a:avLst/>
          </a:prstGeom>
          <a:noFill/>
        </p:spPr>
        <p:txBody>
          <a:bodyPr wrap="square" rtlCol="0">
            <a:spAutoFit/>
            <a:scene3d>
              <a:camera prst="orthographicFront">
                <a:rot lat="0" lon="0" rev="0"/>
              </a:camera>
              <a:lightRig rig="threePt" dir="t"/>
            </a:scene3d>
          </a:bodyPr>
          <a:lstStyle/>
          <a:p>
            <a:pPr algn="ctr"/>
            <a:r>
              <a:rPr lang="en-US" sz="3600" spc="-150" dirty="0">
                <a:solidFill>
                  <a:srgbClr val="DFA117"/>
                </a:solidFill>
                <a:latin typeface="Open Sans" panose="020B0606030504020204" pitchFamily="34" charset="0"/>
                <a:cs typeface="Open Sans" panose="020B0606030504020204" pitchFamily="34" charset="0"/>
              </a:rPr>
              <a:t>Red Pitaya</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8715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
        <p:nvSpPr>
          <p:cNvPr id="7" name="文本框 6"/>
          <p:cNvSpPr txBox="1"/>
          <p:nvPr/>
        </p:nvSpPr>
        <p:spPr>
          <a:xfrm>
            <a:off x="5562600" y="1326515"/>
            <a:ext cx="5980430" cy="5298886"/>
          </a:xfrm>
          <a:prstGeom prst="rect">
            <a:avLst/>
          </a:prstGeom>
          <a:noFill/>
          <a:ln w="50800">
            <a:solidFill>
              <a:srgbClr val="DFA117"/>
            </a:solidFill>
          </a:ln>
        </p:spPr>
        <p:txBody>
          <a:bodyPr wrap="square" rtlCol="0">
            <a:spAutoFit/>
          </a:bodyPr>
          <a:lstStyle/>
          <a:p>
            <a:pPr fontAlgn="auto">
              <a:lnSpc>
                <a:spcPts val="3660"/>
              </a:lnSpc>
              <a:spcAft>
                <a:spcPts val="1800"/>
              </a:spcAft>
            </a:pPr>
            <a:r>
              <a:rPr lang="zh-CN" altLang="en-US" sz="2800" dirty="0">
                <a:solidFill>
                  <a:schemeClr val="bg1"/>
                </a:solidFill>
              </a:rPr>
              <a:t>Red Pitaya火龙果是一款风靡全球，基于ZYNQ的开源工程教育套件。</a:t>
            </a:r>
          </a:p>
          <a:p>
            <a:pPr fontAlgn="auto">
              <a:lnSpc>
                <a:spcPts val="3660"/>
              </a:lnSpc>
              <a:spcAft>
                <a:spcPts val="1800"/>
              </a:spcAft>
            </a:pPr>
            <a:r>
              <a:rPr lang="zh-CN" altLang="en-US" sz="2800" dirty="0">
                <a:solidFill>
                  <a:schemeClr val="bg1"/>
                </a:solidFill>
              </a:rPr>
              <a:t>它支持基于Web的示波器、信号发生器、频谱仪、逻辑分析仪等仪器；还可通过模块化编程、Matlab、Python、C语言、Labview和Scilab等多种工具对火龙果硬件进行远程控制。</a:t>
            </a:r>
          </a:p>
          <a:p>
            <a:pPr fontAlgn="auto">
              <a:lnSpc>
                <a:spcPts val="3660"/>
              </a:lnSpc>
              <a:spcAft>
                <a:spcPts val="1800"/>
              </a:spcAft>
            </a:pPr>
            <a:r>
              <a:rPr lang="zh-CN" altLang="en-US" sz="2800" dirty="0">
                <a:solidFill>
                  <a:schemeClr val="bg1"/>
                </a:solidFill>
              </a:rPr>
              <a:t>是学生学习测试测量、嵌入式系统以及Matlab、Labview、C语言等多种工具的最佳软硬件协同开发平台。</a:t>
            </a:r>
          </a:p>
        </p:txBody>
      </p:sp>
      <p:pic>
        <p:nvPicPr>
          <p:cNvPr id="10" name="图片 9"/>
          <p:cNvPicPr>
            <a:picLocks noChangeAspect="1"/>
          </p:cNvPicPr>
          <p:nvPr/>
        </p:nvPicPr>
        <p:blipFill>
          <a:blip r:embed="rId3"/>
          <a:stretch>
            <a:fillRect/>
          </a:stretch>
        </p:blipFill>
        <p:spPr>
          <a:xfrm>
            <a:off x="606871" y="4472940"/>
            <a:ext cx="4458523" cy="2087880"/>
          </a:xfrm>
          <a:prstGeom prst="rect">
            <a:avLst/>
          </a:prstGeom>
          <a:ln w="50800">
            <a:solidFill>
              <a:srgbClr val="DFA117"/>
            </a:solidFill>
          </a:ln>
        </p:spPr>
      </p:pic>
      <p:pic>
        <p:nvPicPr>
          <p:cNvPr id="11" name="图片 10"/>
          <p:cNvPicPr>
            <a:picLocks noChangeAspect="1"/>
          </p:cNvPicPr>
          <p:nvPr/>
        </p:nvPicPr>
        <p:blipFill>
          <a:blip r:embed="rId4"/>
          <a:stretch>
            <a:fillRect/>
          </a:stretch>
        </p:blipFill>
        <p:spPr>
          <a:xfrm>
            <a:off x="607060" y="1354455"/>
            <a:ext cx="4458335" cy="2974340"/>
          </a:xfrm>
          <a:prstGeom prst="rect">
            <a:avLst/>
          </a:prstGeom>
          <a:ln w="50800">
            <a:solidFill>
              <a:srgbClr val="DFA117"/>
            </a:solidFill>
          </a:ln>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Effect transition="in" filter="fade">
                                      <p:cBhvr>
                                        <p:cTn id="19" dur="10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fltVal val="0"/>
                                          </p:val>
                                        </p:tav>
                                        <p:tav tm="100000">
                                          <p:val>
                                            <p:strVal val="#ppt_w"/>
                                          </p:val>
                                        </p:tav>
                                      </p:tavLst>
                                    </p:anim>
                                    <p:anim calcmode="lin" valueType="num">
                                      <p:cBhvr>
                                        <p:cTn id="23" dur="1000" fill="hold"/>
                                        <p:tgtEl>
                                          <p:spTgt spid="10"/>
                                        </p:tgtEl>
                                        <p:attrNameLst>
                                          <p:attrName>ppt_h</p:attrName>
                                        </p:attrNameLst>
                                      </p:cBhvr>
                                      <p:tavLst>
                                        <p:tav tm="0">
                                          <p:val>
                                            <p:fltVal val="0"/>
                                          </p:val>
                                        </p:tav>
                                        <p:tav tm="100000">
                                          <p:val>
                                            <p:strVal val="#ppt_h"/>
                                          </p:val>
                                        </p:tav>
                                      </p:tavLst>
                                    </p:anim>
                                    <p:animEffect transition="in" filter="fade">
                                      <p:cBhvr>
                                        <p:cTn id="24" dur="1000"/>
                                        <p:tgtEl>
                                          <p:spTgt spid="10"/>
                                        </p:tgtEl>
                                      </p:cBhvr>
                                    </p:animEffect>
                                  </p:childTnLst>
                                </p:cTn>
                              </p:par>
                              <p:par>
                                <p:cTn id="25" presetID="22" presetClass="entr" presetSubtype="1" fill="hold" grpId="2"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7" grpId="0" animBg="1"/>
      <p:bldP spid="7" grpId="1" animBg="1"/>
      <p:bldP spid="7"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905" y="345440"/>
            <a:ext cx="3545840" cy="645160"/>
          </a:xfrm>
          <a:prstGeom prst="rect">
            <a:avLst/>
          </a:prstGeom>
          <a:noFill/>
        </p:spPr>
        <p:txBody>
          <a:bodyPr wrap="square" rtlCol="0">
            <a:spAutoFit/>
            <a:scene3d>
              <a:camera prst="orthographicFront">
                <a:rot lat="0" lon="0" rev="0"/>
              </a:camera>
              <a:lightRig rig="threePt" dir="t"/>
            </a:scene3d>
          </a:bodyPr>
          <a:lstStyle/>
          <a:p>
            <a:pPr algn="ctr"/>
            <a:r>
              <a:rPr lang="zh-CN" altLang="en-US"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心电采集前端</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87285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
        <p:nvSpPr>
          <p:cNvPr id="3" name="文本框 2"/>
          <p:cNvSpPr txBox="1"/>
          <p:nvPr/>
        </p:nvSpPr>
        <p:spPr>
          <a:xfrm>
            <a:off x="607060" y="1464310"/>
            <a:ext cx="4198620" cy="4708981"/>
          </a:xfrm>
          <a:prstGeom prst="rect">
            <a:avLst/>
          </a:prstGeom>
          <a:noFill/>
          <a:ln w="50800">
            <a:solidFill>
              <a:srgbClr val="DFA11C"/>
            </a:solidFill>
          </a:ln>
        </p:spPr>
        <p:txBody>
          <a:bodyPr wrap="square" rtlCol="0" anchor="t">
            <a:spAutoFit/>
          </a:bodyPr>
          <a:lstStyle/>
          <a:p>
            <a:pPr fontAlgn="auto">
              <a:lnSpc>
                <a:spcPct val="100000"/>
              </a:lnSpc>
              <a:spcAft>
                <a:spcPts val="2400"/>
              </a:spcAft>
            </a:pPr>
            <a:r>
              <a:rPr lang="zh-CN" altLang="en-US" sz="2800" dirty="0">
                <a:solidFill>
                  <a:schemeClr val="bg1"/>
                </a:solidFill>
              </a:rPr>
              <a:t>AD8232是一款集成前端，适用于对心脏生物电信号进行信号调理来进行心率监护。</a:t>
            </a:r>
          </a:p>
          <a:p>
            <a:pPr fontAlgn="auto">
              <a:lnSpc>
                <a:spcPct val="100000"/>
              </a:lnSpc>
              <a:spcAft>
                <a:spcPts val="2400"/>
              </a:spcAft>
            </a:pPr>
            <a:r>
              <a:rPr lang="zh-CN" altLang="en-US" sz="2800" dirty="0">
                <a:solidFill>
                  <a:schemeClr val="bg1"/>
                </a:solidFill>
              </a:rPr>
              <a:t>它内置一个专用仪表放大器(IA)、一个通用运算放大器(A1)、一个右腿驱动放大器(A2)和一个中间电源电压基准电压缓冲器(A3)。</a:t>
            </a:r>
          </a:p>
        </p:txBody>
      </p:sp>
      <p:sp>
        <p:nvSpPr>
          <p:cNvPr id="18" name="任意多边形 1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0800000">
            <a:off x="5174202" y="1332850"/>
            <a:ext cx="1844087"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任意多边形 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9959565" y="6444939"/>
            <a:ext cx="1844087"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7" name="图片 6" descr="捕获"/>
          <p:cNvPicPr>
            <a:picLocks noChangeAspect="1"/>
          </p:cNvPicPr>
          <p:nvPr/>
        </p:nvPicPr>
        <p:blipFill>
          <a:blip r:embed="rId3"/>
          <a:stretch>
            <a:fillRect/>
          </a:stretch>
        </p:blipFill>
        <p:spPr>
          <a:xfrm>
            <a:off x="5173980" y="1464310"/>
            <a:ext cx="6629400" cy="4878070"/>
          </a:xfrm>
          <a:prstGeom prst="rect">
            <a:avLst/>
          </a:prstGeom>
          <a:ln w="50800">
            <a:solidFill>
              <a:srgbClr val="DFA11C"/>
            </a:solidFill>
          </a:ln>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63" presetClass="path" presetSubtype="0" accel="50000" decel="50000" fill="hold" grpId="1" nodeType="withEffect">
                                  <p:stCondLst>
                                    <p:cond delay="0"/>
                                  </p:stCondLst>
                                  <p:childTnLst>
                                    <p:animMotion origin="layout" path="M 6.25E-7 3.33333E-6 L 0.23932 3.33333E-6 " pathEditMode="relative" rAng="0" ptsTypes="AA">
                                      <p:cBhvr>
                                        <p:cTn id="19" dur="2000" fill="hold"/>
                                        <p:tgtEl>
                                          <p:spTgt spid="18"/>
                                        </p:tgtEl>
                                        <p:attrNameLst>
                                          <p:attrName>ppt_x</p:attrName>
                                          <p:attrName>ppt_y</p:attrName>
                                        </p:attrNameLst>
                                      </p:cBhvr>
                                      <p:rCtr x="11966" y="0"/>
                                    </p:animMotion>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3" presetClass="path" presetSubtype="0" accel="50000" decel="50000" fill="hold" grpId="1" nodeType="withEffect">
                                  <p:stCondLst>
                                    <p:cond delay="0"/>
                                  </p:stCondLst>
                                  <p:childTnLst>
                                    <p:animMotion origin="layout" path="M 1.04167E-6 7.40741E-7 L -0.22982 7.40741E-7 " pathEditMode="relative" rAng="0" ptsTypes="AA">
                                      <p:cBhvr>
                                        <p:cTn id="24" dur="2000" fill="hold"/>
                                        <p:tgtEl>
                                          <p:spTgt spid="5"/>
                                        </p:tgtEl>
                                        <p:attrNameLst>
                                          <p:attrName>ppt_x</p:attrName>
                                          <p:attrName>ppt_y</p:attrName>
                                        </p:attrNameLst>
                                      </p:cBhvr>
                                      <p:rCtr x="-11497" y="0"/>
                                    </p:animMotion>
                                  </p:childTnLst>
                                </p:cTn>
                              </p:par>
                              <p:par>
                                <p:cTn id="25" presetID="53" presetClass="entr" presetSubtype="1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0" fill="hold"/>
                                        <p:tgtEl>
                                          <p:spTgt spid="3"/>
                                        </p:tgtEl>
                                        <p:attrNameLst>
                                          <p:attrName>ppt_w</p:attrName>
                                        </p:attrNameLst>
                                      </p:cBhvr>
                                      <p:tavLst>
                                        <p:tav tm="0">
                                          <p:val>
                                            <p:fltVal val="0"/>
                                          </p:val>
                                        </p:tav>
                                        <p:tav tm="100000">
                                          <p:val>
                                            <p:strVal val="#ppt_w"/>
                                          </p:val>
                                        </p:tav>
                                      </p:tavLst>
                                    </p:anim>
                                    <p:anim calcmode="lin" valueType="num">
                                      <p:cBhvr>
                                        <p:cTn id="28" dur="2000" fill="hold"/>
                                        <p:tgtEl>
                                          <p:spTgt spid="3"/>
                                        </p:tgtEl>
                                        <p:attrNameLst>
                                          <p:attrName>ppt_h</p:attrName>
                                        </p:attrNameLst>
                                      </p:cBhvr>
                                      <p:tavLst>
                                        <p:tav tm="0">
                                          <p:val>
                                            <p:fltVal val="0"/>
                                          </p:val>
                                        </p:tav>
                                        <p:tav tm="100000">
                                          <p:val>
                                            <p:strVal val="#ppt_h"/>
                                          </p:val>
                                        </p:tav>
                                      </p:tavLst>
                                    </p:anim>
                                    <p:animEffect transition="in" filter="fade">
                                      <p:cBhvr>
                                        <p:cTn id="29" dur="2000"/>
                                        <p:tgtEl>
                                          <p:spTgt spid="3"/>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2000" fill="hold"/>
                                        <p:tgtEl>
                                          <p:spTgt spid="7"/>
                                        </p:tgtEl>
                                        <p:attrNameLst>
                                          <p:attrName>ppt_w</p:attrName>
                                        </p:attrNameLst>
                                      </p:cBhvr>
                                      <p:tavLst>
                                        <p:tav tm="0">
                                          <p:val>
                                            <p:fltVal val="0"/>
                                          </p:val>
                                        </p:tav>
                                        <p:tav tm="100000">
                                          <p:val>
                                            <p:strVal val="#ppt_w"/>
                                          </p:val>
                                        </p:tav>
                                      </p:tavLst>
                                    </p:anim>
                                    <p:anim calcmode="lin" valueType="num">
                                      <p:cBhvr>
                                        <p:cTn id="33" dur="2000" fill="hold"/>
                                        <p:tgtEl>
                                          <p:spTgt spid="7"/>
                                        </p:tgtEl>
                                        <p:attrNameLst>
                                          <p:attrName>ppt_h</p:attrName>
                                        </p:attrNameLst>
                                      </p:cBhvr>
                                      <p:tavLst>
                                        <p:tav tm="0">
                                          <p:val>
                                            <p:fltVal val="0"/>
                                          </p:val>
                                        </p:tav>
                                        <p:tav tm="100000">
                                          <p:val>
                                            <p:strVal val="#ppt_h"/>
                                          </p:val>
                                        </p:tav>
                                      </p:tavLst>
                                    </p:anim>
                                    <p:animEffect transition="in" filter="fade">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3" grpId="0" bldLvl="0" animBg="1"/>
      <p:bldP spid="18" grpId="0" bldLvl="0" animBg="1"/>
      <p:bldP spid="18" grpId="1" bldLvl="0" animBg="1"/>
      <p:bldP spid="5" grpId="0" bldLvl="0" animBg="1"/>
      <p:bldP spid="5" grpId="1"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905" y="345440"/>
            <a:ext cx="3072765" cy="645160"/>
          </a:xfrm>
          <a:prstGeom prst="rect">
            <a:avLst/>
          </a:prstGeom>
          <a:noFill/>
        </p:spPr>
        <p:txBody>
          <a:bodyPr wrap="square" rtlCol="0">
            <a:spAutoFit/>
            <a:scene3d>
              <a:camera prst="orthographicFront">
                <a:rot lat="0" lon="0" rev="0"/>
              </a:camera>
              <a:lightRig rig="threePt" dir="t"/>
            </a:scene3d>
          </a:bodyPr>
          <a:lstStyle/>
          <a:p>
            <a:pPr algn="ctr"/>
            <a:r>
              <a:rPr lang="zh-CN" altLang="en-US"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心电采集前端</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89825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382905" y="1393717"/>
            <a:ext cx="6197383" cy="4458970"/>
            <a:chOff x="1947023" y="1970075"/>
            <a:chExt cx="4737980" cy="4458942"/>
          </a:xfrm>
        </p:grpSpPr>
        <p:sp>
          <p:nvSpPr>
            <p:cNvPr id="29" name="矩形 28"/>
            <p:cNvSpPr/>
            <p:nvPr/>
          </p:nvSpPr>
          <p:spPr>
            <a:xfrm>
              <a:off x="1947023" y="1970075"/>
              <a:ext cx="4737980" cy="583561"/>
            </a:xfrm>
            <a:prstGeom prst="rect">
              <a:avLst/>
            </a:prstGeom>
          </p:spPr>
          <p:txBody>
            <a:bodyPr wrap="square">
              <a:spAutoFit/>
            </a:bodyPr>
            <a:lstStyle/>
            <a:p>
              <a:pPr algn="ctr">
                <a:defRPr/>
              </a:pPr>
              <a:r>
                <a:rPr lang="en-US" altLang="zh-CN" sz="3200" b="1">
                  <a:solidFill>
                    <a:srgbClr val="EAB236"/>
                  </a:solidFill>
                  <a:latin typeface="Open Sans" panose="020B0606030504020204" pitchFamily="34" charset="0"/>
                  <a:cs typeface="Open Sans" panose="020B0606030504020204" pitchFamily="34" charset="0"/>
                </a:rPr>
                <a:t>消除电极失调</a:t>
              </a:r>
            </a:p>
          </p:txBody>
        </p:sp>
        <p:sp>
          <p:nvSpPr>
            <p:cNvPr id="30" name="矩形 29"/>
            <p:cNvSpPr/>
            <p:nvPr/>
          </p:nvSpPr>
          <p:spPr>
            <a:xfrm>
              <a:off x="2068769" y="2582846"/>
              <a:ext cx="4246403" cy="3846171"/>
            </a:xfrm>
            <a:prstGeom prst="rect">
              <a:avLst/>
            </a:prstGeom>
            <a:ln w="50800">
              <a:solidFill>
                <a:srgbClr val="DFA11C"/>
              </a:solidFill>
            </a:ln>
          </p:spPr>
          <p:txBody>
            <a:bodyPr wrap="square">
              <a:spAutoFit/>
            </a:bodyPr>
            <a:lstStyle/>
            <a:p>
              <a:pPr algn="l" fontAlgn="auto">
                <a:spcAft>
                  <a:spcPts val="2400"/>
                </a:spcAft>
              </a:pPr>
              <a:r>
                <a:rPr lang="en-US" altLang="zh-CN" sz="2800" dirty="0">
                  <a:solidFill>
                    <a:prstClr val="white"/>
                  </a:solidFill>
                  <a:latin typeface="+mn-ea"/>
                  <a:cs typeface="Open Sans" panose="020B0606030504020204" pitchFamily="34" charset="0"/>
                </a:rPr>
                <a:t>为实现失调抑制，应在仪表放大器的输出端、HPSENSE</a:t>
              </a:r>
              <a:r>
                <a:rPr lang="zh-CN" altLang="en-US" sz="2800" dirty="0">
                  <a:solidFill>
                    <a:prstClr val="white"/>
                  </a:solidFill>
                  <a:latin typeface="+mn-ea"/>
                  <a:cs typeface="Open Sans" panose="020B0606030504020204" pitchFamily="34" charset="0"/>
                </a:rPr>
                <a:t>和</a:t>
              </a:r>
              <a:r>
                <a:rPr lang="en-US" altLang="zh-CN" sz="2800" dirty="0">
                  <a:solidFill>
                    <a:prstClr val="white"/>
                  </a:solidFill>
                  <a:latin typeface="+mn-ea"/>
                  <a:cs typeface="Open Sans" panose="020B0606030504020204" pitchFamily="34" charset="0"/>
                </a:rPr>
                <a:t>HPDRIVE之间连接一个RC网络，如图所示</a:t>
              </a:r>
              <a:r>
                <a:rPr lang="zh-CN" altLang="en-US" sz="2800" dirty="0">
                  <a:solidFill>
                    <a:prstClr val="white"/>
                  </a:solidFill>
                  <a:latin typeface="+mn-ea"/>
                  <a:cs typeface="Open Sans" panose="020B0606030504020204" pitchFamily="34" charset="0"/>
                </a:rPr>
                <a:t>：</a:t>
              </a:r>
            </a:p>
            <a:p>
              <a:pPr algn="l" fontAlgn="auto">
                <a:spcAft>
                  <a:spcPts val="2400"/>
                </a:spcAft>
              </a:pPr>
              <a:r>
                <a:rPr lang="en-US" altLang="zh-CN" sz="2800" dirty="0">
                  <a:solidFill>
                    <a:prstClr val="white"/>
                  </a:solidFill>
                  <a:latin typeface="+mn-ea"/>
                  <a:cs typeface="Open Sans" panose="020B0606030504020204" pitchFamily="34" charset="0"/>
                </a:rPr>
                <a:t>该RC网络构成一个积分器，用于将任何近直流信号反馈给仪表放大器，从而消除失调，而又不会造成任何节点出现饱和，并同时保持高信号增益。</a:t>
              </a:r>
            </a:p>
          </p:txBody>
        </p:sp>
      </p:grpSp>
      <p:sp>
        <p:nvSpPr>
          <p:cNvPr id="2"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pic>
        <p:nvPicPr>
          <p:cNvPr id="3" name="图片 2" descr="捕获"/>
          <p:cNvPicPr>
            <a:picLocks noChangeAspect="1"/>
          </p:cNvPicPr>
          <p:nvPr/>
        </p:nvPicPr>
        <p:blipFill>
          <a:blip r:embed="rId3"/>
          <a:srcRect l="3885" r="1110"/>
          <a:stretch>
            <a:fillRect/>
          </a:stretch>
        </p:blipFill>
        <p:spPr>
          <a:xfrm>
            <a:off x="6560185" y="2002790"/>
            <a:ext cx="5217160" cy="2954655"/>
          </a:xfrm>
          <a:prstGeom prst="rect">
            <a:avLst/>
          </a:prstGeom>
          <a:ln w="50800">
            <a:solidFill>
              <a:srgbClr val="DFA11C"/>
            </a:solidFill>
          </a:ln>
        </p:spPr>
      </p:pic>
      <p:sp>
        <p:nvSpPr>
          <p:cNvPr id="23" name="椭圆 2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279774" y="1642757"/>
            <a:ext cx="601028" cy="603052"/>
          </a:xfrm>
          <a:prstGeom prst="ellipse">
            <a:avLst/>
          </a:prstGeom>
          <a:gradFill>
            <a:gsLst>
              <a:gs pos="0">
                <a:srgbClr val="F0C76A"/>
              </a:gs>
              <a:gs pos="100000">
                <a:srgbClr val="CC6F6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prstClr val="white"/>
                </a:solidFill>
                <a:cs typeface="Helvetica" panose="020B0604020202020204" pitchFamily="34" charset="0"/>
              </a:rPr>
              <a:t>01</a:t>
            </a:r>
            <a:endParaRPr lang="zh-CN" altLang="en-US" b="1" dirty="0">
              <a:solidFill>
                <a:prstClr val="white"/>
              </a:solidFill>
              <a:cs typeface="Helvetica" panose="020B0604020202020204" pitchFamily="34" charset="0"/>
            </a:endParaRPr>
          </a:p>
        </p:txBody>
      </p:sp>
      <p:pic>
        <p:nvPicPr>
          <p:cNvPr id="14" name="图片 13" descr="捕获"/>
          <p:cNvPicPr>
            <a:picLocks noChangeAspect="1"/>
          </p:cNvPicPr>
          <p:nvPr/>
        </p:nvPicPr>
        <p:blipFill>
          <a:blip r:embed="rId4"/>
          <a:stretch>
            <a:fillRect/>
          </a:stretch>
        </p:blipFill>
        <p:spPr>
          <a:xfrm>
            <a:off x="6547485" y="1945005"/>
            <a:ext cx="5400040" cy="4213860"/>
          </a:xfrm>
          <a:prstGeom prst="rect">
            <a:avLst/>
          </a:prstGeom>
          <a:ln w="50800">
            <a:solidFill>
              <a:srgbClr val="DFA11C"/>
            </a:solidFill>
          </a:ln>
        </p:spPr>
      </p:pic>
      <p:sp>
        <p:nvSpPr>
          <p:cNvPr id="15" name="椭圆 1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279774" y="1642757"/>
            <a:ext cx="601028" cy="603052"/>
          </a:xfrm>
          <a:prstGeom prst="ellipse">
            <a:avLst/>
          </a:prstGeom>
          <a:gradFill>
            <a:gsLst>
              <a:gs pos="0">
                <a:srgbClr val="F0C76A"/>
              </a:gs>
              <a:gs pos="100000">
                <a:srgbClr val="CC6F6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prstClr val="white"/>
                </a:solidFill>
                <a:cs typeface="Helvetica" panose="020B0604020202020204" pitchFamily="34" charset="0"/>
              </a:rPr>
              <a:t>02</a:t>
            </a:r>
            <a:endParaRPr lang="zh-CN" altLang="en-US" b="1" dirty="0">
              <a:solidFill>
                <a:prstClr val="white"/>
              </a:solidFill>
              <a:cs typeface="Helvetica" panose="020B0604020202020204" pitchFamily="34" charset="0"/>
            </a:endParaRPr>
          </a:p>
        </p:txBody>
      </p:sp>
      <p:sp>
        <p:nvSpPr>
          <p:cNvPr id="13" name="任意多边形 1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11038927" y="6079415"/>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 name="组合 11">
            <a:extLst>
              <a:ext uri="{FF2B5EF4-FFF2-40B4-BE49-F238E27FC236}">
                <a16:creationId xmlns:a16="http://schemas.microsoft.com/office/drawing/2014/main" id="{3D4BDF5B-8373-4E74-8073-3C7A16847445}"/>
              </a:ext>
            </a:extLst>
          </p:cNvPr>
          <p:cNvGrpSpPr/>
          <p:nvPr/>
        </p:nvGrpSpPr>
        <p:grpSpPr>
          <a:xfrm>
            <a:off x="409041" y="1393717"/>
            <a:ext cx="6177597" cy="4714182"/>
            <a:chOff x="3305910" y="5539678"/>
            <a:chExt cx="6548755" cy="4714182"/>
          </a:xfrm>
        </p:grpSpPr>
        <p:sp>
          <p:nvSpPr>
            <p:cNvPr id="44" name="矩形 43"/>
            <p:cNvSpPr/>
            <p:nvPr/>
          </p:nvSpPr>
          <p:spPr>
            <a:xfrm>
              <a:off x="3305910" y="5539678"/>
              <a:ext cx="6548755" cy="583578"/>
            </a:xfrm>
            <a:prstGeom prst="rect">
              <a:avLst/>
            </a:prstGeom>
          </p:spPr>
          <p:txBody>
            <a:bodyPr wrap="square">
              <a:spAutoFit/>
            </a:bodyPr>
            <a:lstStyle/>
            <a:p>
              <a:pPr algn="ctr">
                <a:defRPr/>
              </a:pPr>
              <a:r>
                <a:rPr lang="zh-CN" altLang="en-US" sz="3200" b="1" dirty="0">
                  <a:solidFill>
                    <a:srgbClr val="EAB236"/>
                  </a:solidFill>
                  <a:latin typeface="Open Sans" panose="020B0606030504020204" pitchFamily="34" charset="0"/>
                  <a:cs typeface="Open Sans" panose="020B0606030504020204" pitchFamily="34" charset="0"/>
                </a:rPr>
                <a:t>高通滤波</a:t>
              </a:r>
            </a:p>
          </p:txBody>
        </p:sp>
        <mc:AlternateContent xmlns:mc="http://schemas.openxmlformats.org/markup-compatibility/2006" xmlns:a14="http://schemas.microsoft.com/office/drawing/2010/main">
          <mc:Choice Requires="a14">
            <p:sp>
              <p:nvSpPr>
                <p:cNvPr id="45" name="矩形 44"/>
                <p:cNvSpPr/>
                <p:nvPr/>
              </p:nvSpPr>
              <p:spPr>
                <a:xfrm>
                  <a:off x="3473869" y="6151198"/>
                  <a:ext cx="5869306" cy="4102662"/>
                </a:xfrm>
                <a:prstGeom prst="rect">
                  <a:avLst/>
                </a:prstGeom>
                <a:ln w="50800">
                  <a:solidFill>
                    <a:srgbClr val="DFA11C"/>
                  </a:solidFill>
                </a:ln>
              </p:spPr>
              <p:txBody>
                <a:bodyPr wrap="square">
                  <a:spAutoFit/>
                </a:bodyPr>
                <a:lstStyle/>
                <a:p>
                  <a:pPr>
                    <a:spcAft>
                      <a:spcPts val="2400"/>
                    </a:spcAft>
                  </a:pPr>
                  <a:r>
                    <a:rPr lang="zh-CN" altLang="en-US" sz="2800" dirty="0">
                      <a:solidFill>
                        <a:schemeClr val="bg1"/>
                      </a:solidFill>
                      <a:latin typeface="+mn-ea"/>
                      <a:cs typeface="Open Sans" panose="020B0606030504020204" pitchFamily="34" charset="0"/>
                    </a:rPr>
                    <a:t>该积分器还用作高通滤波器，用于将基线漂移等慢速变化信号的影响降至最低。该滤波器的截止频率计算公式如下：</a:t>
                  </a:r>
                  <a:endParaRPr lang="en-US" altLang="zh-CN" sz="2800" dirty="0">
                    <a:solidFill>
                      <a:schemeClr val="bg1"/>
                    </a:solidFill>
                    <a:latin typeface="+mn-ea"/>
                    <a:cs typeface="Open Sans" panose="020B0606030504020204" pitchFamily="34" charset="0"/>
                  </a:endParaRPr>
                </a:p>
                <a:p>
                  <a:pPr>
                    <a:spcAft>
                      <a:spcPts val="2400"/>
                    </a:spcAft>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bg1"/>
                                </a:solidFill>
                                <a:latin typeface="Cambria Math" panose="02040503050406030204" pitchFamily="18" charset="0"/>
                              </a:rPr>
                            </m:ctrlPr>
                          </m:sSubPr>
                          <m:e>
                            <m:r>
                              <a:rPr lang="en-US" altLang="zh-CN" sz="2800" b="0" i="1" smtClean="0">
                                <a:solidFill>
                                  <a:schemeClr val="bg1"/>
                                </a:solidFill>
                                <a:latin typeface="Cambria Math" panose="02040503050406030204" pitchFamily="18" charset="0"/>
                              </a:rPr>
                              <m:t>𝑓</m:t>
                            </m:r>
                          </m:e>
                          <m:sub>
                            <m:r>
                              <a:rPr lang="en-US" altLang="zh-CN" sz="2800" b="0" i="1" smtClean="0">
                                <a:solidFill>
                                  <a:schemeClr val="bg1"/>
                                </a:solidFill>
                                <a:latin typeface="Cambria Math" panose="02040503050406030204" pitchFamily="18" charset="0"/>
                              </a:rPr>
                              <m:t>−3</m:t>
                            </m:r>
                            <m:r>
                              <a:rPr lang="en-US" altLang="zh-CN" sz="2800" b="0" i="1" smtClean="0">
                                <a:solidFill>
                                  <a:schemeClr val="bg1"/>
                                </a:solidFill>
                                <a:latin typeface="Cambria Math" panose="02040503050406030204" pitchFamily="18" charset="0"/>
                              </a:rPr>
                              <m:t>𝑑𝐵</m:t>
                            </m:r>
                          </m:sub>
                        </m:sSub>
                        <m:r>
                          <a:rPr lang="en-US" altLang="zh-CN" sz="2800" b="0" i="1" smtClean="0">
                            <a:solidFill>
                              <a:schemeClr val="bg1"/>
                            </a:solidFill>
                            <a:latin typeface="Cambria Math" panose="02040503050406030204" pitchFamily="18" charset="0"/>
                          </a:rPr>
                          <m:t>=</m:t>
                        </m:r>
                        <m:f>
                          <m:fPr>
                            <m:ctrlPr>
                              <a:rPr lang="en-US" altLang="zh-CN" sz="2800" b="0" i="1" smtClean="0">
                                <a:solidFill>
                                  <a:schemeClr val="bg1"/>
                                </a:solidFill>
                                <a:latin typeface="Cambria Math" panose="02040503050406030204" pitchFamily="18" charset="0"/>
                              </a:rPr>
                            </m:ctrlPr>
                          </m:fPr>
                          <m:num>
                            <m:r>
                              <a:rPr lang="en-US" altLang="zh-CN" sz="2800" b="0" i="1" smtClean="0">
                                <a:solidFill>
                                  <a:schemeClr val="bg1"/>
                                </a:solidFill>
                                <a:latin typeface="Cambria Math" panose="02040503050406030204" pitchFamily="18" charset="0"/>
                              </a:rPr>
                              <m:t>100</m:t>
                            </m:r>
                          </m:num>
                          <m:den>
                            <m:r>
                              <a:rPr lang="en-US" altLang="zh-CN" sz="2800" b="0" i="1" smtClean="0">
                                <a:solidFill>
                                  <a:schemeClr val="bg1"/>
                                </a:solidFill>
                                <a:latin typeface="Cambria Math" panose="02040503050406030204" pitchFamily="18" charset="0"/>
                              </a:rPr>
                              <m:t>2</m:t>
                            </m:r>
                            <m:r>
                              <m:rPr>
                                <m:sty m:val="p"/>
                              </m:rPr>
                              <a:rPr lang="en-US" altLang="zh-CN" sz="2800" i="1">
                                <a:solidFill>
                                  <a:schemeClr val="bg1"/>
                                </a:solidFill>
                                <a:latin typeface="Cambria Math" panose="02040503050406030204" pitchFamily="18" charset="0"/>
                              </a:rPr>
                              <m:t>π</m:t>
                            </m:r>
                            <m:r>
                              <a:rPr lang="en-US" altLang="zh-CN" sz="2800" b="0" i="1" smtClean="0">
                                <a:solidFill>
                                  <a:schemeClr val="bg1"/>
                                </a:solidFill>
                                <a:latin typeface="Cambria Math" panose="02040503050406030204" pitchFamily="18" charset="0"/>
                              </a:rPr>
                              <m:t>𝑅𝐶</m:t>
                            </m:r>
                          </m:den>
                        </m:f>
                      </m:oMath>
                    </m:oMathPara>
                  </a14:m>
                  <a:endParaRPr lang="zh-CN" altLang="en-US" sz="2800" dirty="0">
                    <a:solidFill>
                      <a:schemeClr val="bg1"/>
                    </a:solidFill>
                    <a:latin typeface="+mn-ea"/>
                    <a:cs typeface="Open Sans" panose="020B0606030504020204" pitchFamily="34" charset="0"/>
                  </a:endParaRPr>
                </a:p>
                <a:p>
                  <a:pPr>
                    <a:spcAft>
                      <a:spcPts val="2400"/>
                    </a:spcAft>
                  </a:pPr>
                  <a:r>
                    <a:rPr lang="zh-CN" altLang="en-US" sz="2800" dirty="0">
                      <a:solidFill>
                        <a:schemeClr val="bg1"/>
                      </a:solidFill>
                      <a:latin typeface="+mn-ea"/>
                      <a:cs typeface="Open Sans" panose="020B0606030504020204" pitchFamily="34" charset="0"/>
                    </a:rPr>
                    <a:t>其中，</a:t>
                  </a:r>
                  <a:r>
                    <a:rPr lang="en-US" altLang="zh-CN" sz="2800" dirty="0">
                      <a:solidFill>
                        <a:schemeClr val="bg1"/>
                      </a:solidFill>
                      <a:latin typeface="+mn-ea"/>
                      <a:cs typeface="Open Sans" panose="020B0606030504020204" pitchFamily="34" charset="0"/>
                    </a:rPr>
                    <a:t>R</a:t>
                  </a:r>
                  <a:r>
                    <a:rPr lang="zh-CN" altLang="en-US" sz="2800" dirty="0">
                      <a:solidFill>
                        <a:schemeClr val="bg1"/>
                      </a:solidFill>
                      <a:latin typeface="+mn-ea"/>
                      <a:cs typeface="Open Sans" panose="020B0606030504020204" pitchFamily="34" charset="0"/>
                    </a:rPr>
                    <a:t>的单位为欧姆，</a:t>
                  </a:r>
                  <a:r>
                    <a:rPr lang="en-US" altLang="zh-CN" sz="2800" dirty="0">
                      <a:solidFill>
                        <a:schemeClr val="bg1"/>
                      </a:solidFill>
                      <a:latin typeface="+mn-ea"/>
                      <a:cs typeface="Open Sans" panose="020B0606030504020204" pitchFamily="34" charset="0"/>
                    </a:rPr>
                    <a:t>C</a:t>
                  </a:r>
                  <a:r>
                    <a:rPr lang="zh-CN" altLang="en-US" sz="2800" dirty="0">
                      <a:solidFill>
                        <a:schemeClr val="bg1"/>
                      </a:solidFill>
                      <a:latin typeface="+mn-ea"/>
                      <a:cs typeface="Open Sans" panose="020B0606030504020204" pitchFamily="34" charset="0"/>
                    </a:rPr>
                    <a:t>的单位为法拉。</a:t>
                  </a:r>
                </a:p>
              </p:txBody>
            </p:sp>
          </mc:Choice>
          <mc:Fallback xmlns="">
            <p:sp>
              <p:nvSpPr>
                <p:cNvPr id="45" name="矩形 44"/>
                <p:cNvSpPr>
                  <a:spLocks noRot="1" noChangeAspect="1" noMove="1" noResize="1" noEditPoints="1" noAdjustHandles="1" noChangeArrowheads="1" noChangeShapeType="1" noTextEdit="1"/>
                </p:cNvSpPr>
                <p:nvPr/>
              </p:nvSpPr>
              <p:spPr>
                <a:xfrm>
                  <a:off x="3473869" y="6151198"/>
                  <a:ext cx="5869306" cy="4102662"/>
                </a:xfrm>
                <a:prstGeom prst="rect">
                  <a:avLst/>
                </a:prstGeom>
                <a:blipFill>
                  <a:blip r:embed="rId5"/>
                  <a:stretch>
                    <a:fillRect l="-1747" t="-1028" r="-983" b="-2643"/>
                  </a:stretch>
                </a:blipFill>
                <a:ln w="50800">
                  <a:solidFill>
                    <a:srgbClr val="DFA11C"/>
                  </a:solidFill>
                </a:ln>
              </p:spPr>
              <p:txBody>
                <a:bodyPr/>
                <a:lstStyle/>
                <a:p>
                  <a:r>
                    <a:rPr lang="zh-CN" altLang="en-US">
                      <a:noFill/>
                    </a:rPr>
                    <a:t> </a:t>
                  </a:r>
                </a:p>
              </p:txBody>
            </p:sp>
          </mc:Fallback>
        </mc:AlternateContent>
      </p:grpSp>
      <p:grpSp>
        <p:nvGrpSpPr>
          <p:cNvPr id="20" name="组合 19">
            <a:extLst>
              <a:ext uri="{FF2B5EF4-FFF2-40B4-BE49-F238E27FC236}">
                <a16:creationId xmlns:a16="http://schemas.microsoft.com/office/drawing/2014/main" id="{2FCB7663-D62C-4EBC-B6DC-A3022583F7B5}"/>
              </a:ext>
            </a:extLst>
          </p:cNvPr>
          <p:cNvGrpSpPr/>
          <p:nvPr/>
        </p:nvGrpSpPr>
        <p:grpSpPr>
          <a:xfrm>
            <a:off x="376555" y="1451935"/>
            <a:ext cx="6177280" cy="3261221"/>
            <a:chOff x="5973127" y="414845"/>
            <a:chExt cx="6548755" cy="3261221"/>
          </a:xfrm>
        </p:grpSpPr>
        <p:sp>
          <p:nvSpPr>
            <p:cNvPr id="48" name="矩形 47"/>
            <p:cNvSpPr/>
            <p:nvPr/>
          </p:nvSpPr>
          <p:spPr>
            <a:xfrm>
              <a:off x="5973127" y="414845"/>
              <a:ext cx="6548755" cy="583565"/>
            </a:xfrm>
            <a:prstGeom prst="rect">
              <a:avLst/>
            </a:prstGeom>
          </p:spPr>
          <p:txBody>
            <a:bodyPr wrap="square">
              <a:spAutoFit/>
            </a:bodyPr>
            <a:lstStyle/>
            <a:p>
              <a:pPr algn="ctr">
                <a:defRPr/>
              </a:pPr>
              <a:r>
                <a:rPr lang="zh-CN" altLang="en-US" sz="3200" b="1" dirty="0">
                  <a:solidFill>
                    <a:srgbClr val="EAB236"/>
                  </a:solidFill>
                  <a:latin typeface="Open Sans" panose="020B0606030504020204" pitchFamily="34" charset="0"/>
                  <a:cs typeface="Open Sans" panose="020B0606030504020204" pitchFamily="34" charset="0"/>
                </a:rPr>
                <a:t>低通滤波</a:t>
              </a:r>
            </a:p>
          </p:txBody>
        </p:sp>
        <p:sp>
          <p:nvSpPr>
            <p:cNvPr id="49" name="矩形 48"/>
            <p:cNvSpPr/>
            <p:nvPr/>
          </p:nvSpPr>
          <p:spPr>
            <a:xfrm>
              <a:off x="6141402" y="998410"/>
              <a:ext cx="5869306" cy="2677656"/>
            </a:xfrm>
            <a:prstGeom prst="rect">
              <a:avLst/>
            </a:prstGeom>
            <a:ln w="50800">
              <a:solidFill>
                <a:srgbClr val="DFA11C"/>
              </a:solidFill>
            </a:ln>
          </p:spPr>
          <p:txBody>
            <a:bodyPr wrap="square">
              <a:spAutoFit/>
            </a:bodyPr>
            <a:lstStyle/>
            <a:p>
              <a:r>
                <a:rPr lang="en-US" altLang="zh-CN" sz="2800" dirty="0">
                  <a:solidFill>
                    <a:schemeClr val="bg1"/>
                  </a:solidFill>
                  <a:latin typeface="+mn-ea"/>
                  <a:cs typeface="Open Sans" panose="020B0606030504020204" pitchFamily="34" charset="0"/>
                </a:rPr>
                <a:t>AD8232</a:t>
              </a:r>
              <a:r>
                <a:rPr lang="zh-CN" altLang="en-US" sz="2800" dirty="0">
                  <a:solidFill>
                    <a:schemeClr val="bg1"/>
                  </a:solidFill>
                  <a:latin typeface="+mn-ea"/>
                  <a:cs typeface="Open Sans" panose="020B0606030504020204" pitchFamily="34" charset="0"/>
                </a:rPr>
                <a:t>集成了一个非专用运算放大器，可用于提供额外增益和滤波。对于不需要高阶滤波器的应用，一个简单的</a:t>
              </a:r>
              <a:r>
                <a:rPr lang="en-US" altLang="zh-CN" sz="2800" dirty="0">
                  <a:solidFill>
                    <a:schemeClr val="bg1"/>
                  </a:solidFill>
                  <a:latin typeface="+mn-ea"/>
                  <a:cs typeface="Open Sans" panose="020B0606030504020204" pitchFamily="34" charset="0"/>
                </a:rPr>
                <a:t>RC</a:t>
              </a:r>
              <a:r>
                <a:rPr lang="zh-CN" altLang="en-US" sz="2800" dirty="0">
                  <a:solidFill>
                    <a:schemeClr val="bg1"/>
                  </a:solidFill>
                  <a:latin typeface="+mn-ea"/>
                  <a:cs typeface="Open Sans" panose="020B0606030504020204" pitchFamily="34" charset="0"/>
                </a:rPr>
                <a:t>低通滤波器应该就足够了，运算放大器则可缓冲或进一步放大信号。</a:t>
              </a:r>
              <a:endParaRPr lang="zh-CN" altLang="en-US" sz="2800" dirty="0">
                <a:latin typeface="+mn-ea"/>
              </a:endParaRPr>
            </a:p>
          </p:txBody>
        </p:sp>
      </p:grpSp>
      <p:sp>
        <p:nvSpPr>
          <p:cNvPr id="50" name="任意多边形 4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11038927" y="4416985"/>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1" name="图片 50" descr="捕获"/>
          <p:cNvPicPr>
            <a:picLocks noChangeAspect="1"/>
          </p:cNvPicPr>
          <p:nvPr/>
        </p:nvPicPr>
        <p:blipFill>
          <a:blip r:embed="rId6"/>
          <a:srcRect l="5121" r="9423"/>
          <a:stretch>
            <a:fillRect/>
          </a:stretch>
        </p:blipFill>
        <p:spPr>
          <a:xfrm>
            <a:off x="6547485" y="1945005"/>
            <a:ext cx="5400675" cy="2328545"/>
          </a:xfrm>
          <a:prstGeom prst="rect">
            <a:avLst/>
          </a:prstGeom>
          <a:ln w="50800">
            <a:solidFill>
              <a:srgbClr val="DFA11C"/>
            </a:solidFill>
          </a:ln>
        </p:spPr>
      </p:pic>
      <p:sp>
        <p:nvSpPr>
          <p:cNvPr id="52" name="椭圆 5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279774" y="1642757"/>
            <a:ext cx="601028" cy="603052"/>
          </a:xfrm>
          <a:prstGeom prst="ellipse">
            <a:avLst/>
          </a:prstGeom>
          <a:gradFill>
            <a:gsLst>
              <a:gs pos="0">
                <a:srgbClr val="F0C76A"/>
              </a:gs>
              <a:gs pos="100000">
                <a:srgbClr val="CC6F6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prstClr val="white"/>
                </a:solidFill>
                <a:cs typeface="Helvetica" panose="020B0604020202020204" pitchFamily="34" charset="0"/>
              </a:rPr>
              <a:t>03</a:t>
            </a:r>
            <a:endParaRPr lang="zh-CN" altLang="en-US" b="1" dirty="0">
              <a:solidFill>
                <a:prstClr val="white"/>
              </a:solidFill>
              <a:cs typeface="Helvetica" panose="020B0604020202020204" pitchFamily="34" charset="0"/>
            </a:endParaRPr>
          </a:p>
        </p:txBody>
      </p:sp>
      <p:sp>
        <p:nvSpPr>
          <p:cNvPr id="5" name="任意多边形 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10817947" y="5079925"/>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par>
                                <p:cTn id="15" presetID="49" presetClass="entr" presetSubtype="0" decel="100000" fill="hold" grpId="0" nodeType="withEffect">
                                  <p:stCondLst>
                                    <p:cond delay="100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fltVal val="0"/>
                                          </p:val>
                                        </p:tav>
                                        <p:tav tm="100000">
                                          <p:val>
                                            <p:strVal val="#ppt_w"/>
                                          </p:val>
                                        </p:tav>
                                      </p:tavLst>
                                    </p:anim>
                                    <p:anim calcmode="lin" valueType="num">
                                      <p:cBhvr>
                                        <p:cTn id="18" dur="1000" fill="hold"/>
                                        <p:tgtEl>
                                          <p:spTgt spid="23"/>
                                        </p:tgtEl>
                                        <p:attrNameLst>
                                          <p:attrName>ppt_h</p:attrName>
                                        </p:attrNameLst>
                                      </p:cBhvr>
                                      <p:tavLst>
                                        <p:tav tm="0">
                                          <p:val>
                                            <p:fltVal val="0"/>
                                          </p:val>
                                        </p:tav>
                                        <p:tav tm="100000">
                                          <p:val>
                                            <p:strVal val="#ppt_h"/>
                                          </p:val>
                                        </p:tav>
                                      </p:tavLst>
                                    </p:anim>
                                    <p:anim calcmode="lin" valueType="num">
                                      <p:cBhvr>
                                        <p:cTn id="19" dur="1000" fill="hold"/>
                                        <p:tgtEl>
                                          <p:spTgt spid="23"/>
                                        </p:tgtEl>
                                        <p:attrNameLst>
                                          <p:attrName>style.rotation</p:attrName>
                                        </p:attrNameLst>
                                      </p:cBhvr>
                                      <p:tavLst>
                                        <p:tav tm="0">
                                          <p:val>
                                            <p:fltVal val="360"/>
                                          </p:val>
                                        </p:tav>
                                        <p:tav tm="100000">
                                          <p:val>
                                            <p:fltVal val="0"/>
                                          </p:val>
                                        </p:tav>
                                      </p:tavLst>
                                    </p:anim>
                                    <p:animEffect transition="in" filter="fade">
                                      <p:cBhvr>
                                        <p:cTn id="20" dur="1000"/>
                                        <p:tgtEl>
                                          <p:spTgt spid="23"/>
                                        </p:tgtEl>
                                      </p:cBhvr>
                                    </p:animEffect>
                                  </p:childTnLst>
                                </p:cTn>
                              </p:par>
                              <p:par>
                                <p:cTn id="21" presetID="2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63" presetClass="path" presetSubtype="0" accel="50000" decel="50000" fill="hold" grpId="1" nodeType="withEffect">
                                  <p:stCondLst>
                                    <p:cond delay="1000"/>
                                  </p:stCondLst>
                                  <p:childTnLst>
                                    <p:animMotion origin="layout" path="M -0.04714 -0.08425 L 4.16667E-7 -4.81481E-6 " pathEditMode="relative" rAng="0" ptsTypes="AA">
                                      <p:cBhvr>
                                        <p:cTn id="28" dur="2000" fill="hold"/>
                                        <p:tgtEl>
                                          <p:spTgt spid="5"/>
                                        </p:tgtEl>
                                        <p:attrNameLst>
                                          <p:attrName>ppt_x</p:attrName>
                                          <p:attrName>ppt_y</p:attrName>
                                        </p:attrNameLst>
                                      </p:cBhvr>
                                      <p:rCtr x="2357" y="4213"/>
                                    </p:animMotion>
                                  </p:childTnLst>
                                </p:cTn>
                              </p:par>
                              <p:par>
                                <p:cTn id="29" presetID="53" presetClass="entr" presetSubtype="16"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1000" fill="hold"/>
                                        <p:tgtEl>
                                          <p:spTgt spid="3"/>
                                        </p:tgtEl>
                                        <p:attrNameLst>
                                          <p:attrName>ppt_w</p:attrName>
                                        </p:attrNameLst>
                                      </p:cBhvr>
                                      <p:tavLst>
                                        <p:tav tm="0">
                                          <p:val>
                                            <p:fltVal val="0"/>
                                          </p:val>
                                        </p:tav>
                                        <p:tav tm="100000">
                                          <p:val>
                                            <p:strVal val="#ppt_w"/>
                                          </p:val>
                                        </p:tav>
                                      </p:tavLst>
                                    </p:anim>
                                    <p:anim calcmode="lin" valueType="num">
                                      <p:cBhvr>
                                        <p:cTn id="32" dur="1000" fill="hold"/>
                                        <p:tgtEl>
                                          <p:spTgt spid="3"/>
                                        </p:tgtEl>
                                        <p:attrNameLst>
                                          <p:attrName>ppt_h</p:attrName>
                                        </p:attrNameLst>
                                      </p:cBhvr>
                                      <p:tavLst>
                                        <p:tav tm="0">
                                          <p:val>
                                            <p:fltVal val="0"/>
                                          </p:val>
                                        </p:tav>
                                        <p:tav tm="100000">
                                          <p:val>
                                            <p:strVal val="#ppt_h"/>
                                          </p:val>
                                        </p:tav>
                                      </p:tavLst>
                                    </p:anim>
                                    <p:animEffect transition="in" filter="fade">
                                      <p:cBhvr>
                                        <p:cTn id="33" dur="10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2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23"/>
                                        </p:tgtEl>
                                        <p:attrNameLst>
                                          <p:attrName>style.visibility</p:attrName>
                                        </p:attrNameLst>
                                      </p:cBhvr>
                                      <p:to>
                                        <p:strVal val="hidden"/>
                                      </p:to>
                                    </p:set>
                                  </p:childTnLst>
                                </p:cTn>
                              </p:par>
                              <p:par>
                                <p:cTn id="42" presetID="1" presetClass="exit" presetSubtype="0" fill="hold" grpId="2" nodeType="withEffect">
                                  <p:stCondLst>
                                    <p:cond delay="0"/>
                                  </p:stCondLst>
                                  <p:childTnLst>
                                    <p:set>
                                      <p:cBhvr>
                                        <p:cTn id="43" dur="1" fill="hold">
                                          <p:stCondLst>
                                            <p:cond delay="0"/>
                                          </p:stCondLst>
                                        </p:cTn>
                                        <p:tgtEl>
                                          <p:spTgt spid="5"/>
                                        </p:tgtEl>
                                        <p:attrNameLst>
                                          <p:attrName>style.visibility</p:attrName>
                                        </p:attrNameLst>
                                      </p:cBhvr>
                                      <p:to>
                                        <p:strVal val="hidden"/>
                                      </p:to>
                                    </p:set>
                                  </p:childTnLst>
                                </p:cTn>
                              </p:par>
                              <p:par>
                                <p:cTn id="44" presetID="22" presetClass="entr" presetSubtype="1"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1000" fill="hold"/>
                                        <p:tgtEl>
                                          <p:spTgt spid="14"/>
                                        </p:tgtEl>
                                        <p:attrNameLst>
                                          <p:attrName>ppt_w</p:attrName>
                                        </p:attrNameLst>
                                      </p:cBhvr>
                                      <p:tavLst>
                                        <p:tav tm="0">
                                          <p:val>
                                            <p:fltVal val="0"/>
                                          </p:val>
                                        </p:tav>
                                        <p:tav tm="100000">
                                          <p:val>
                                            <p:strVal val="#ppt_w"/>
                                          </p:val>
                                        </p:tav>
                                      </p:tavLst>
                                    </p:anim>
                                    <p:anim calcmode="lin" valueType="num">
                                      <p:cBhvr>
                                        <p:cTn id="50" dur="1000" fill="hold"/>
                                        <p:tgtEl>
                                          <p:spTgt spid="14"/>
                                        </p:tgtEl>
                                        <p:attrNameLst>
                                          <p:attrName>ppt_h</p:attrName>
                                        </p:attrNameLst>
                                      </p:cBhvr>
                                      <p:tavLst>
                                        <p:tav tm="0">
                                          <p:val>
                                            <p:fltVal val="0"/>
                                          </p:val>
                                        </p:tav>
                                        <p:tav tm="100000">
                                          <p:val>
                                            <p:strVal val="#ppt_h"/>
                                          </p:val>
                                        </p:tav>
                                      </p:tavLst>
                                    </p:anim>
                                    <p:animEffect transition="in" filter="fade">
                                      <p:cBhvr>
                                        <p:cTn id="51" dur="1000"/>
                                        <p:tgtEl>
                                          <p:spTgt spid="14"/>
                                        </p:tgtEl>
                                      </p:cBhvr>
                                    </p:animEffect>
                                  </p:childTnLst>
                                </p:cTn>
                              </p:par>
                              <p:par>
                                <p:cTn id="52" presetID="10" presetClass="entr" presetSubtype="0" fill="hold" grpId="2"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63" presetClass="path" presetSubtype="0" accel="50000" decel="50000" fill="hold" grpId="3" nodeType="withEffect">
                                  <p:stCondLst>
                                    <p:cond delay="0"/>
                                  </p:stCondLst>
                                  <p:childTnLst>
                                    <p:animMotion origin="layout" path="M -0.043958 -0.088611 L 0.016198 0.016204 " pathEditMode="relative" rAng="0" ptsTypes="">
                                      <p:cBhvr>
                                        <p:cTn id="56" dur="2000" fill="hold"/>
                                        <p:tgtEl>
                                          <p:spTgt spid="13"/>
                                        </p:tgtEl>
                                        <p:attrNameLst>
                                          <p:attrName>ppt_x</p:attrName>
                                          <p:attrName>ppt_y</p:attrName>
                                        </p:attrNameLst>
                                      </p:cBhvr>
                                      <p:rCtr x="30" y="52"/>
                                    </p:animMotion>
                                  </p:childTnLst>
                                </p:cTn>
                              </p:par>
                              <p:par>
                                <p:cTn id="57" presetID="49" presetClass="entr" presetSubtype="0" decel="100000" fill="hold" grpId="1" nodeType="withEffect">
                                  <p:stCondLst>
                                    <p:cond delay="1000"/>
                                  </p:stCondLst>
                                  <p:childTnLst>
                                    <p:set>
                                      <p:cBhvr>
                                        <p:cTn id="58" dur="1" fill="hold">
                                          <p:stCondLst>
                                            <p:cond delay="0"/>
                                          </p:stCondLst>
                                        </p:cTn>
                                        <p:tgtEl>
                                          <p:spTgt spid="15"/>
                                        </p:tgtEl>
                                        <p:attrNameLst>
                                          <p:attrName>style.visibility</p:attrName>
                                        </p:attrNameLst>
                                      </p:cBhvr>
                                      <p:to>
                                        <p:strVal val="visible"/>
                                      </p:to>
                                    </p:set>
                                    <p:anim calcmode="lin" valueType="num">
                                      <p:cBhvr>
                                        <p:cTn id="59" dur="1000" fill="hold"/>
                                        <p:tgtEl>
                                          <p:spTgt spid="15"/>
                                        </p:tgtEl>
                                        <p:attrNameLst>
                                          <p:attrName>ppt_w</p:attrName>
                                        </p:attrNameLst>
                                      </p:cBhvr>
                                      <p:tavLst>
                                        <p:tav tm="0">
                                          <p:val>
                                            <p:fltVal val="0"/>
                                          </p:val>
                                        </p:tav>
                                        <p:tav tm="100000">
                                          <p:val>
                                            <p:strVal val="#ppt_w"/>
                                          </p:val>
                                        </p:tav>
                                      </p:tavLst>
                                    </p:anim>
                                    <p:anim calcmode="lin" valueType="num">
                                      <p:cBhvr>
                                        <p:cTn id="60" dur="1000" fill="hold"/>
                                        <p:tgtEl>
                                          <p:spTgt spid="15"/>
                                        </p:tgtEl>
                                        <p:attrNameLst>
                                          <p:attrName>ppt_h</p:attrName>
                                        </p:attrNameLst>
                                      </p:cBhvr>
                                      <p:tavLst>
                                        <p:tav tm="0">
                                          <p:val>
                                            <p:fltVal val="0"/>
                                          </p:val>
                                        </p:tav>
                                        <p:tav tm="100000">
                                          <p:val>
                                            <p:strVal val="#ppt_h"/>
                                          </p:val>
                                        </p:tav>
                                      </p:tavLst>
                                    </p:anim>
                                    <p:anim calcmode="lin" valueType="num">
                                      <p:cBhvr>
                                        <p:cTn id="61" dur="1000" fill="hold"/>
                                        <p:tgtEl>
                                          <p:spTgt spid="15"/>
                                        </p:tgtEl>
                                        <p:attrNameLst>
                                          <p:attrName>style.rotation</p:attrName>
                                        </p:attrNameLst>
                                      </p:cBhvr>
                                      <p:tavLst>
                                        <p:tav tm="0">
                                          <p:val>
                                            <p:fltVal val="360"/>
                                          </p:val>
                                        </p:tav>
                                        <p:tav tm="100000">
                                          <p:val>
                                            <p:fltVal val="0"/>
                                          </p:val>
                                        </p:tav>
                                      </p:tavLst>
                                    </p:anim>
                                    <p:animEffect transition="in" filter="fade">
                                      <p:cBhvr>
                                        <p:cTn id="62" dur="10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par>
                                <p:cTn id="68" presetID="1" presetClass="exit"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hidden"/>
                                      </p:to>
                                    </p:set>
                                  </p:childTnLst>
                                </p:cTn>
                              </p:par>
                              <p:par>
                                <p:cTn id="70" presetID="1" presetClass="exit" presetSubtype="0" fill="hold" grpId="4" nodeType="withEffect">
                                  <p:stCondLst>
                                    <p:cond delay="0"/>
                                  </p:stCondLst>
                                  <p:childTnLst>
                                    <p:set>
                                      <p:cBhvr>
                                        <p:cTn id="71" dur="1" fill="hold">
                                          <p:stCondLst>
                                            <p:cond delay="0"/>
                                          </p:stCondLst>
                                        </p:cTn>
                                        <p:tgtEl>
                                          <p:spTgt spid="13"/>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4"/>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2"/>
                                        </p:tgtEl>
                                        <p:attrNameLst>
                                          <p:attrName>style.visibility</p:attrName>
                                        </p:attrNameLst>
                                      </p:cBhvr>
                                      <p:to>
                                        <p:strVal val="hidden"/>
                                      </p:to>
                                    </p:set>
                                  </p:childTnLst>
                                </p:cTn>
                              </p:par>
                              <p:par>
                                <p:cTn id="76" presetID="49" presetClass="entr" presetSubtype="0" decel="100000" fill="hold" grpId="0" nodeType="withEffect">
                                  <p:stCondLst>
                                    <p:cond delay="1000"/>
                                  </p:stCondLst>
                                  <p:childTnLst>
                                    <p:set>
                                      <p:cBhvr>
                                        <p:cTn id="77" dur="1" fill="hold">
                                          <p:stCondLst>
                                            <p:cond delay="0"/>
                                          </p:stCondLst>
                                        </p:cTn>
                                        <p:tgtEl>
                                          <p:spTgt spid="52"/>
                                        </p:tgtEl>
                                        <p:attrNameLst>
                                          <p:attrName>style.visibility</p:attrName>
                                        </p:attrNameLst>
                                      </p:cBhvr>
                                      <p:to>
                                        <p:strVal val="visible"/>
                                      </p:to>
                                    </p:set>
                                    <p:anim calcmode="lin" valueType="num">
                                      <p:cBhvr>
                                        <p:cTn id="78" dur="1000" fill="hold"/>
                                        <p:tgtEl>
                                          <p:spTgt spid="52"/>
                                        </p:tgtEl>
                                        <p:attrNameLst>
                                          <p:attrName>ppt_w</p:attrName>
                                        </p:attrNameLst>
                                      </p:cBhvr>
                                      <p:tavLst>
                                        <p:tav tm="0">
                                          <p:val>
                                            <p:fltVal val="0"/>
                                          </p:val>
                                        </p:tav>
                                        <p:tav tm="100000">
                                          <p:val>
                                            <p:strVal val="#ppt_w"/>
                                          </p:val>
                                        </p:tav>
                                      </p:tavLst>
                                    </p:anim>
                                    <p:anim calcmode="lin" valueType="num">
                                      <p:cBhvr>
                                        <p:cTn id="79" dur="1000" fill="hold"/>
                                        <p:tgtEl>
                                          <p:spTgt spid="52"/>
                                        </p:tgtEl>
                                        <p:attrNameLst>
                                          <p:attrName>ppt_h</p:attrName>
                                        </p:attrNameLst>
                                      </p:cBhvr>
                                      <p:tavLst>
                                        <p:tav tm="0">
                                          <p:val>
                                            <p:fltVal val="0"/>
                                          </p:val>
                                        </p:tav>
                                        <p:tav tm="100000">
                                          <p:val>
                                            <p:strVal val="#ppt_h"/>
                                          </p:val>
                                        </p:tav>
                                      </p:tavLst>
                                    </p:anim>
                                    <p:anim calcmode="lin" valueType="num">
                                      <p:cBhvr>
                                        <p:cTn id="80" dur="1000" fill="hold"/>
                                        <p:tgtEl>
                                          <p:spTgt spid="52"/>
                                        </p:tgtEl>
                                        <p:attrNameLst>
                                          <p:attrName>style.rotation</p:attrName>
                                        </p:attrNameLst>
                                      </p:cBhvr>
                                      <p:tavLst>
                                        <p:tav tm="0">
                                          <p:val>
                                            <p:fltVal val="360"/>
                                          </p:val>
                                        </p:tav>
                                        <p:tav tm="100000">
                                          <p:val>
                                            <p:fltVal val="0"/>
                                          </p:val>
                                        </p:tav>
                                      </p:tavLst>
                                    </p:anim>
                                    <p:animEffect transition="in" filter="fade">
                                      <p:cBhvr>
                                        <p:cTn id="81" dur="1000"/>
                                        <p:tgtEl>
                                          <p:spTgt spid="52"/>
                                        </p:tgtEl>
                                      </p:cBhvr>
                                    </p:animEffect>
                                  </p:childTnLst>
                                </p:cTn>
                              </p:par>
                              <p:par>
                                <p:cTn id="82" presetID="10" presetClass="entr" presetSubtype="0" fill="hold" grpId="0" nodeType="withEffect">
                                  <p:stCondLst>
                                    <p:cond delay="100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63" presetClass="path" presetSubtype="0" accel="50000" decel="50000" fill="hold" grpId="1" nodeType="withEffect">
                                  <p:stCondLst>
                                    <p:cond delay="1000"/>
                                  </p:stCondLst>
                                  <p:childTnLst>
                                    <p:animMotion origin="layout" path="M -0.04714 -0.08425 L 4.16667E-7 -4.81481E-6 " pathEditMode="relative" rAng="0" ptsTypes="AA">
                                      <p:cBhvr>
                                        <p:cTn id="86" dur="2000" fill="hold"/>
                                        <p:tgtEl>
                                          <p:spTgt spid="50"/>
                                        </p:tgtEl>
                                        <p:attrNameLst>
                                          <p:attrName>ppt_x</p:attrName>
                                          <p:attrName>ppt_y</p:attrName>
                                        </p:attrNameLst>
                                      </p:cBhvr>
                                      <p:rCtr x="2357" y="4213"/>
                                    </p:animMotion>
                                  </p:childTnLst>
                                </p:cTn>
                              </p:par>
                              <p:par>
                                <p:cTn id="87" presetID="53" presetClass="entr" presetSubtype="16"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anim calcmode="lin" valueType="num">
                                      <p:cBhvr>
                                        <p:cTn id="89" dur="1000" fill="hold"/>
                                        <p:tgtEl>
                                          <p:spTgt spid="51"/>
                                        </p:tgtEl>
                                        <p:attrNameLst>
                                          <p:attrName>ppt_w</p:attrName>
                                        </p:attrNameLst>
                                      </p:cBhvr>
                                      <p:tavLst>
                                        <p:tav tm="0">
                                          <p:val>
                                            <p:fltVal val="0"/>
                                          </p:val>
                                        </p:tav>
                                        <p:tav tm="100000">
                                          <p:val>
                                            <p:strVal val="#ppt_w"/>
                                          </p:val>
                                        </p:tav>
                                      </p:tavLst>
                                    </p:anim>
                                    <p:anim calcmode="lin" valueType="num">
                                      <p:cBhvr>
                                        <p:cTn id="90" dur="1000" fill="hold"/>
                                        <p:tgtEl>
                                          <p:spTgt spid="51"/>
                                        </p:tgtEl>
                                        <p:attrNameLst>
                                          <p:attrName>ppt_h</p:attrName>
                                        </p:attrNameLst>
                                      </p:cBhvr>
                                      <p:tavLst>
                                        <p:tav tm="0">
                                          <p:val>
                                            <p:fltVal val="0"/>
                                          </p:val>
                                        </p:tav>
                                        <p:tav tm="100000">
                                          <p:val>
                                            <p:strVal val="#ppt_h"/>
                                          </p:val>
                                        </p:tav>
                                      </p:tavLst>
                                    </p:anim>
                                    <p:animEffect transition="in" filter="fade">
                                      <p:cBhvr>
                                        <p:cTn id="91"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23" grpId="0" bldLvl="0" animBg="1"/>
      <p:bldP spid="23" grpId="1" bldLvl="0" animBg="1"/>
      <p:bldP spid="15" grpId="0" bldLvl="0" animBg="1"/>
      <p:bldP spid="15" grpId="1" bldLvl="0" animBg="1"/>
      <p:bldP spid="13" grpId="2" animBg="1"/>
      <p:bldP spid="13" grpId="3" animBg="1"/>
      <p:bldP spid="13" grpId="4" animBg="1"/>
      <p:bldP spid="50" grpId="0" bldLvl="0" animBg="1"/>
      <p:bldP spid="50" grpId="1" bldLvl="0" animBg="1"/>
      <p:bldP spid="52" grpId="0" uiExpand="1" bldLvl="0" animBg="1"/>
      <p:bldP spid="5" grpId="0" bldLvl="0" animBg="1"/>
      <p:bldP spid="5" grpId="1" bldLvl="0" animBg="1"/>
      <p:bldP spid="5"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905" y="345440"/>
            <a:ext cx="3209925" cy="645160"/>
          </a:xfrm>
          <a:prstGeom prst="rect">
            <a:avLst/>
          </a:prstGeom>
          <a:noFill/>
        </p:spPr>
        <p:txBody>
          <a:bodyPr wrap="square" rtlCol="0">
            <a:spAutoFit/>
            <a:scene3d>
              <a:camera prst="orthographicFront">
                <a:rot lat="0" lon="0" rev="0"/>
              </a:camera>
              <a:lightRig rig="threePt" dir="t"/>
            </a:scene3d>
          </a:bodyPr>
          <a:lstStyle/>
          <a:p>
            <a:pPr algn="ctr"/>
            <a:r>
              <a:rPr lang="zh-CN" altLang="en-US"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心电采集前端</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88301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任意多边形 1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H="1" flipV="1">
            <a:off x="10940415" y="6384290"/>
            <a:ext cx="998220" cy="7620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5922214" y="990441"/>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pic>
        <p:nvPicPr>
          <p:cNvPr id="21" name="图片 3"/>
          <p:cNvPicPr>
            <a:picLocks noChangeAspect="1"/>
          </p:cNvPicPr>
          <p:nvPr/>
        </p:nvPicPr>
        <p:blipFill>
          <a:blip r:embed="rId3"/>
          <a:stretch>
            <a:fillRect/>
          </a:stretch>
        </p:blipFill>
        <p:spPr>
          <a:xfrm>
            <a:off x="5609590" y="1407795"/>
            <a:ext cx="6329045" cy="2035175"/>
          </a:xfrm>
          <a:prstGeom prst="rect">
            <a:avLst/>
          </a:prstGeom>
          <a:ln w="50800">
            <a:solidFill>
              <a:srgbClr val="DFA117"/>
            </a:solidFill>
          </a:ln>
        </p:spPr>
      </p:pic>
      <p:pic>
        <p:nvPicPr>
          <p:cNvPr id="22" name="图片 4"/>
          <p:cNvPicPr>
            <a:picLocks noChangeAspect="1"/>
          </p:cNvPicPr>
          <p:nvPr/>
        </p:nvPicPr>
        <p:blipFill>
          <a:blip r:embed="rId4"/>
          <a:stretch>
            <a:fillRect/>
          </a:stretch>
        </p:blipFill>
        <p:spPr>
          <a:xfrm>
            <a:off x="5609590" y="3636645"/>
            <a:ext cx="3195955" cy="2583815"/>
          </a:xfrm>
          <a:prstGeom prst="rect">
            <a:avLst/>
          </a:prstGeom>
          <a:ln w="50800">
            <a:solidFill>
              <a:srgbClr val="DFA117"/>
            </a:solidFill>
          </a:ln>
        </p:spPr>
      </p:pic>
      <p:pic>
        <p:nvPicPr>
          <p:cNvPr id="23" name="图片 5"/>
          <p:cNvPicPr>
            <a:picLocks noChangeAspect="1"/>
          </p:cNvPicPr>
          <p:nvPr/>
        </p:nvPicPr>
        <p:blipFill>
          <a:blip r:embed="rId5"/>
          <a:stretch>
            <a:fillRect/>
          </a:stretch>
        </p:blipFill>
        <p:spPr>
          <a:xfrm>
            <a:off x="8969375" y="3636645"/>
            <a:ext cx="2969260" cy="2584450"/>
          </a:xfrm>
          <a:prstGeom prst="rect">
            <a:avLst/>
          </a:prstGeom>
          <a:ln w="50800">
            <a:solidFill>
              <a:srgbClr val="DFA117"/>
            </a:solidFill>
          </a:ln>
        </p:spPr>
      </p:pic>
      <p:grpSp>
        <p:nvGrpSpPr>
          <p:cNvPr id="8" name="组合 7"/>
          <p:cNvGrpSpPr/>
          <p:nvPr/>
        </p:nvGrpSpPr>
        <p:grpSpPr>
          <a:xfrm>
            <a:off x="607060" y="1221740"/>
            <a:ext cx="4834255" cy="4999990"/>
            <a:chOff x="956" y="1924"/>
            <a:chExt cx="7613" cy="7874"/>
          </a:xfrm>
        </p:grpSpPr>
        <p:sp>
          <p:nvSpPr>
            <p:cNvPr id="17" name="文本框 16"/>
            <p:cNvSpPr txBox="1"/>
            <p:nvPr/>
          </p:nvSpPr>
          <p:spPr>
            <a:xfrm>
              <a:off x="956" y="2867"/>
              <a:ext cx="7613" cy="6931"/>
            </a:xfrm>
            <a:prstGeom prst="rect">
              <a:avLst/>
            </a:prstGeom>
            <a:noFill/>
            <a:ln w="50800">
              <a:solidFill>
                <a:srgbClr val="DFA11C"/>
              </a:solidFill>
            </a:ln>
          </p:spPr>
          <p:txBody>
            <a:bodyPr wrap="square" rtlCol="0" anchor="t">
              <a:spAutoFit/>
            </a:bodyPr>
            <a:lstStyle/>
            <a:p>
              <a:pPr algn="l"/>
              <a:r>
                <a:rPr lang="zh-CN" altLang="en-US" sz="2800" dirty="0">
                  <a:solidFill>
                    <a:srgbClr val="F9F9F9"/>
                  </a:solidFill>
                  <a:sym typeface="+mn-ea"/>
                </a:rPr>
                <a:t>50Hz工频干扰是心电信号主要干扰源之一。</a:t>
              </a:r>
              <a:endParaRPr lang="zh-CN" altLang="en-US" sz="2800" dirty="0">
                <a:solidFill>
                  <a:srgbClr val="F9F9F9"/>
                </a:solidFill>
              </a:endParaRPr>
            </a:p>
            <a:p>
              <a:pPr algn="l"/>
              <a:r>
                <a:rPr lang="zh-CN" altLang="en-US" sz="2800" dirty="0">
                  <a:solidFill>
                    <a:srgbClr val="F9F9F9"/>
                  </a:solidFill>
                  <a:sym typeface="+mn-ea"/>
                </a:rPr>
                <a:t>本设计用IIR滤波器的原理来设计抑制50Hz工频干扰的带阻陷波器，用MATLAB设计滤波参数，用</a:t>
              </a:r>
              <a:r>
                <a:rPr lang="en-US" altLang="zh-CN" sz="2800" dirty="0">
                  <a:solidFill>
                    <a:srgbClr val="F9F9F9"/>
                  </a:solidFill>
                  <a:sym typeface="+mn-ea"/>
                </a:rPr>
                <a:t>S</a:t>
              </a:r>
              <a:r>
                <a:rPr lang="zh-CN" altLang="en-US" sz="2800" dirty="0">
                  <a:solidFill>
                    <a:srgbClr val="F9F9F9"/>
                  </a:solidFill>
                  <a:sym typeface="+mn-ea"/>
                </a:rPr>
                <a:t>imulink进行性能验证，在Vivado中生成比特流文件，最后将比特流文件复制到火龙果Linux文件系统中，程序执行时加载此FPGA镜像。</a:t>
              </a:r>
              <a:endParaRPr lang="zh-CN" altLang="en-US" sz="2800" dirty="0"/>
            </a:p>
          </p:txBody>
        </p:sp>
        <p:sp>
          <p:nvSpPr>
            <p:cNvPr id="7" name="文本框 6"/>
            <p:cNvSpPr txBox="1"/>
            <p:nvPr/>
          </p:nvSpPr>
          <p:spPr>
            <a:xfrm>
              <a:off x="2689" y="1924"/>
              <a:ext cx="4146" cy="919"/>
            </a:xfrm>
            <a:prstGeom prst="rect">
              <a:avLst/>
            </a:prstGeom>
            <a:noFill/>
          </p:spPr>
          <p:txBody>
            <a:bodyPr wrap="none" rtlCol="0" anchor="t">
              <a:spAutoFit/>
            </a:bodyPr>
            <a:lstStyle/>
            <a:p>
              <a:pPr algn="ctr">
                <a:defRPr/>
              </a:pPr>
              <a:r>
                <a:rPr lang="en-US" altLang="zh-CN" sz="3200" b="1">
                  <a:solidFill>
                    <a:srgbClr val="EAB236"/>
                  </a:solidFill>
                  <a:latin typeface="Open Sans" panose="020B0606030504020204" pitchFamily="34" charset="0"/>
                  <a:cs typeface="Open Sans" panose="020B0606030504020204" pitchFamily="34" charset="0"/>
                  <a:sym typeface="+mn-ea"/>
                </a:rPr>
                <a:t>消除</a:t>
              </a:r>
              <a:r>
                <a:rPr lang="zh-CN" sz="3200" b="1">
                  <a:solidFill>
                    <a:srgbClr val="EAB236"/>
                  </a:solidFill>
                  <a:latin typeface="Open Sans" panose="020B0606030504020204" pitchFamily="34" charset="0"/>
                  <a:cs typeface="Open Sans" panose="020B0606030504020204" pitchFamily="34" charset="0"/>
                  <a:sym typeface="+mn-ea"/>
                </a:rPr>
                <a:t>工频干扰</a:t>
              </a:r>
              <a:endParaRPr lang="zh-CN" sz="3200"/>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par>
                                <p:cTn id="15" presetID="10" presetClass="entr" presetSubtype="0" fill="hold" grpId="0" nodeType="withEffect">
                                  <p:stCondLst>
                                    <p:cond delay="20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63" presetClass="path" presetSubtype="0" accel="50000" decel="50000" fill="hold" grpId="1" nodeType="withEffect">
                                  <p:stCondLst>
                                    <p:cond delay="2000"/>
                                  </p:stCondLst>
                                  <p:childTnLst>
                                    <p:animMotion origin="layout" path="M -0.052760 0.011111 L -0.023489 0.014444 " pathEditMode="relative" rAng="0" ptsTypes="">
                                      <p:cBhvr>
                                        <p:cTn id="19" dur="2000" fill="hold"/>
                                        <p:tgtEl>
                                          <p:spTgt spid="19"/>
                                        </p:tgtEl>
                                        <p:attrNameLst>
                                          <p:attrName>ppt_x</p:attrName>
                                          <p:attrName>ppt_y</p:attrName>
                                        </p:attrNameLst>
                                      </p:cBhvr>
                                      <p:rCtr x="15" y="2"/>
                                    </p:animMotion>
                                  </p:childTnLst>
                                </p:cTn>
                              </p:par>
                              <p:par>
                                <p:cTn id="20" presetID="10" presetClass="entr" presetSubtype="0" fill="hold" grpId="0" nodeType="withEffect">
                                  <p:stCondLst>
                                    <p:cond delay="20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63" presetClass="path" presetSubtype="0" accel="50000" decel="50000" fill="hold" grpId="1" nodeType="withEffect">
                                  <p:stCondLst>
                                    <p:cond delay="2000"/>
                                  </p:stCondLst>
                                  <p:childTnLst>
                                    <p:animMotion origin="layout" path="M 0.046354 0.008333 L -0.007656 0.009352 " pathEditMode="relative" rAng="0" ptsTypes="">
                                      <p:cBhvr>
                                        <p:cTn id="24" dur="2000" fill="hold"/>
                                        <p:tgtEl>
                                          <p:spTgt spid="18"/>
                                        </p:tgtEl>
                                        <p:attrNameLst>
                                          <p:attrName>ppt_x</p:attrName>
                                          <p:attrName>ppt_y</p:attrName>
                                        </p:attrNameLst>
                                      </p:cBhvr>
                                      <p:rCtr x="-27" y="1"/>
                                    </p:animMotion>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1000" fill="hold"/>
                                        <p:tgtEl>
                                          <p:spTgt spid="22"/>
                                        </p:tgtEl>
                                        <p:attrNameLst>
                                          <p:attrName>ppt_w</p:attrName>
                                        </p:attrNameLst>
                                      </p:cBhvr>
                                      <p:tavLst>
                                        <p:tav tm="0">
                                          <p:val>
                                            <p:fltVal val="0"/>
                                          </p:val>
                                        </p:tav>
                                        <p:tav tm="100000">
                                          <p:val>
                                            <p:strVal val="#ppt_w"/>
                                          </p:val>
                                        </p:tav>
                                      </p:tavLst>
                                    </p:anim>
                                    <p:anim calcmode="lin" valueType="num">
                                      <p:cBhvr>
                                        <p:cTn id="33" dur="1000" fill="hold"/>
                                        <p:tgtEl>
                                          <p:spTgt spid="22"/>
                                        </p:tgtEl>
                                        <p:attrNameLst>
                                          <p:attrName>ppt_h</p:attrName>
                                        </p:attrNameLst>
                                      </p:cBhvr>
                                      <p:tavLst>
                                        <p:tav tm="0">
                                          <p:val>
                                            <p:fltVal val="0"/>
                                          </p:val>
                                        </p:tav>
                                        <p:tav tm="100000">
                                          <p:val>
                                            <p:strVal val="#ppt_h"/>
                                          </p:val>
                                        </p:tav>
                                      </p:tavLst>
                                    </p:anim>
                                    <p:animEffect transition="in" filter="fade">
                                      <p:cBhvr>
                                        <p:cTn id="34" dur="1000"/>
                                        <p:tgtEl>
                                          <p:spTgt spid="22"/>
                                        </p:tgtEl>
                                      </p:cBhvr>
                                    </p:animEffect>
                                  </p:childTnLst>
                                </p:cTn>
                              </p:par>
                              <p:par>
                                <p:cTn id="35" presetID="53" presetClass="entr" presetSubtype="16"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1000" fill="hold"/>
                                        <p:tgtEl>
                                          <p:spTgt spid="23"/>
                                        </p:tgtEl>
                                        <p:attrNameLst>
                                          <p:attrName>ppt_w</p:attrName>
                                        </p:attrNameLst>
                                      </p:cBhvr>
                                      <p:tavLst>
                                        <p:tav tm="0">
                                          <p:val>
                                            <p:fltVal val="0"/>
                                          </p:val>
                                        </p:tav>
                                        <p:tav tm="100000">
                                          <p:val>
                                            <p:strVal val="#ppt_w"/>
                                          </p:val>
                                        </p:tav>
                                      </p:tavLst>
                                    </p:anim>
                                    <p:anim calcmode="lin" valueType="num">
                                      <p:cBhvr>
                                        <p:cTn id="38" dur="1000" fill="hold"/>
                                        <p:tgtEl>
                                          <p:spTgt spid="23"/>
                                        </p:tgtEl>
                                        <p:attrNameLst>
                                          <p:attrName>ppt_h</p:attrName>
                                        </p:attrNameLst>
                                      </p:cBhvr>
                                      <p:tavLst>
                                        <p:tav tm="0">
                                          <p:val>
                                            <p:fltVal val="0"/>
                                          </p:val>
                                        </p:tav>
                                        <p:tav tm="100000">
                                          <p:val>
                                            <p:strVal val="#ppt_h"/>
                                          </p:val>
                                        </p:tav>
                                      </p:tavLst>
                                    </p:anim>
                                    <p:animEffect transition="in" filter="fade">
                                      <p:cBhvr>
                                        <p:cTn id="39" dur="1000"/>
                                        <p:tgtEl>
                                          <p:spTgt spid="23"/>
                                        </p:tgtEl>
                                      </p:cBhvr>
                                    </p:animEffect>
                                  </p:childTnLst>
                                </p:cTn>
                              </p:par>
                              <p:par>
                                <p:cTn id="40" presetID="22" presetClass="entr" presetSubtype="1"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18" grpId="0" bldLvl="0" animBg="1"/>
      <p:bldP spid="18" grpId="1" bldLvl="0" animBg="1"/>
      <p:bldP spid="19" grpId="0" bldLvl="0" animBg="1"/>
      <p:bldP spid="19" grpId="1"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905" y="345440"/>
            <a:ext cx="5885373" cy="646331"/>
          </a:xfrm>
          <a:prstGeom prst="rect">
            <a:avLst/>
          </a:prstGeom>
          <a:noFill/>
        </p:spPr>
        <p:txBody>
          <a:bodyPr wrap="square" rtlCol="0">
            <a:spAutoFit/>
            <a:scene3d>
              <a:camera prst="orthographicFront">
                <a:rot lat="0" lon="0" rev="0"/>
              </a:camera>
              <a:lightRig rig="threePt" dir="t"/>
            </a:scene3d>
          </a:bodyPr>
          <a:lstStyle/>
          <a:p>
            <a:pPr algn="ctr"/>
            <a:r>
              <a:rPr lang="en-US" altLang="zh-CN" sz="3600" spc="-150" dirty="0" err="1">
                <a:solidFill>
                  <a:srgbClr val="DFA117"/>
                </a:solidFill>
                <a:latin typeface="+mj-ea"/>
                <a:ea typeface="+mj-ea"/>
                <a:cs typeface="Open Sans" panose="020B0606030504020204" pitchFamily="34" charset="0"/>
              </a:rPr>
              <a:t>心率测量算法</a:t>
            </a:r>
            <a:r>
              <a:rPr lang="en-US" altLang="zh-CN" sz="3600" spc="-150" dirty="0">
                <a:solidFill>
                  <a:srgbClr val="DFA117"/>
                </a:solidFill>
                <a:latin typeface="+mj-ea"/>
                <a:ea typeface="+mj-ea"/>
                <a:cs typeface="Open Sans" panose="020B0606030504020204" pitchFamily="34" charset="0"/>
              </a:rPr>
              <a:t>——</a:t>
            </a:r>
            <a:r>
              <a:rPr lang="zh-CN" altLang="en-US" sz="3600" spc="-150" dirty="0">
                <a:solidFill>
                  <a:srgbClr val="DFA117"/>
                </a:solidFill>
                <a:latin typeface="+mj-ea"/>
                <a:ea typeface="+mj-ea"/>
                <a:cs typeface="Open Sans" panose="020B0606030504020204" pitchFamily="34" charset="0"/>
              </a:rPr>
              <a:t>差分</a:t>
            </a:r>
            <a:r>
              <a:rPr lang="en-US" altLang="zh-CN" sz="3600" spc="-150" dirty="0" err="1">
                <a:solidFill>
                  <a:srgbClr val="DFA117"/>
                </a:solidFill>
                <a:latin typeface="+mj-ea"/>
                <a:ea typeface="+mj-ea"/>
                <a:cs typeface="Open Sans" panose="020B0606030504020204" pitchFamily="34" charset="0"/>
              </a:rPr>
              <a:t>阈值法</a:t>
            </a:r>
            <a:endParaRPr lang="en-US" altLang="zh-CN" sz="3600" spc="-150" dirty="0">
              <a:solidFill>
                <a:srgbClr val="DFA117"/>
              </a:solidFill>
              <a:latin typeface="+mj-ea"/>
              <a:ea typeface="+mj-ea"/>
              <a:cs typeface="Open Sans" panose="020B0606030504020204" pitchFamily="34" charset="0"/>
            </a:endParaRP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75777"/>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pic>
        <p:nvPicPr>
          <p:cNvPr id="9" name="图片 8" descr="绘图1"/>
          <p:cNvPicPr>
            <a:picLocks noChangeAspect="1"/>
          </p:cNvPicPr>
          <p:nvPr/>
        </p:nvPicPr>
        <p:blipFill>
          <a:blip r:embed="rId3"/>
          <a:stretch>
            <a:fillRect/>
          </a:stretch>
        </p:blipFill>
        <p:spPr>
          <a:xfrm>
            <a:off x="9803130" y="256540"/>
            <a:ext cx="1725295" cy="6344285"/>
          </a:xfrm>
          <a:prstGeom prst="rect">
            <a:avLst/>
          </a:prstGeom>
        </p:spPr>
      </p:pic>
      <p:sp>
        <p:nvSpPr>
          <p:cNvPr id="43" name="内容占位符 15"/>
          <p:cNvSpPr>
            <a:spLocks noGrp="1"/>
          </p:cNvSpPr>
          <p:nvPr/>
        </p:nvSpPr>
        <p:spPr>
          <a:xfrm>
            <a:off x="739256" y="1478633"/>
            <a:ext cx="8409940" cy="4594225"/>
          </a:xfrm>
          <a:prstGeom prst="rect">
            <a:avLst/>
          </a:prstGeom>
          <a:ln w="50800">
            <a:solidFill>
              <a:srgbClr val="DF9025"/>
            </a:solidFill>
          </a:ln>
        </p:spPr>
        <p:txBody>
          <a:bodyPr vert="horz" lIns="91440" tIns="45720" rIns="91440" bIns="45720" rtlCol="0">
            <a:noAutofit/>
          </a:bodyPr>
          <a:lstStyle/>
          <a:p>
            <a:pPr marL="0" indent="0" algn="l" fontAlgn="auto">
              <a:spcAft>
                <a:spcPts val="1800"/>
              </a:spcAft>
              <a:buNone/>
            </a:pPr>
            <a:r>
              <a:rPr lang="zh-CN" altLang="en-US" sz="3200" dirty="0">
                <a:solidFill>
                  <a:srgbClr val="DFA117"/>
                </a:solidFill>
              </a:rPr>
              <a:t>原理：</a:t>
            </a:r>
            <a:r>
              <a:rPr lang="zh-CN" altLang="en-US" sz="3200" dirty="0">
                <a:solidFill>
                  <a:schemeClr val="bg1"/>
                </a:solidFill>
              </a:rPr>
              <a:t>R波在心电信号中的特征最为明显，幅值最大，因此本设计中采用差分阈值法来对R波进行检测。</a:t>
            </a:r>
          </a:p>
          <a:p>
            <a:pPr marL="0" indent="0" algn="l" fontAlgn="auto">
              <a:spcAft>
                <a:spcPts val="1800"/>
              </a:spcAft>
              <a:buNone/>
            </a:pPr>
            <a:r>
              <a:rPr lang="zh-CN" altLang="en-US" sz="3200" dirty="0">
                <a:solidFill>
                  <a:srgbClr val="DFA117"/>
                </a:solidFill>
              </a:rPr>
              <a:t>优点：</a:t>
            </a:r>
            <a:r>
              <a:rPr lang="zh-CN" altLang="en-US" sz="3200" dirty="0">
                <a:solidFill>
                  <a:schemeClr val="bg1"/>
                </a:solidFill>
              </a:rPr>
              <a:t>采用此方法既可提高R波的检测率，又能缩短检测时间。</a:t>
            </a:r>
          </a:p>
          <a:p>
            <a:pPr marL="0" indent="0" algn="l" fontAlgn="auto">
              <a:spcAft>
                <a:spcPts val="1800"/>
              </a:spcAft>
              <a:buNone/>
            </a:pPr>
            <a:r>
              <a:rPr lang="zh-CN" altLang="en-US" sz="3200" dirty="0">
                <a:solidFill>
                  <a:srgbClr val="DFA117"/>
                </a:solidFill>
              </a:rPr>
              <a:t>结果：</a:t>
            </a:r>
            <a:r>
              <a:rPr lang="zh-CN" altLang="en-US" sz="3200" dirty="0">
                <a:solidFill>
                  <a:schemeClr val="bg1"/>
                </a:solidFill>
              </a:rPr>
              <a:t>系统检测出R波后，根据R波的个数可计算出实验对象的瞬时心率和平均心率。阈值的确定是通过计算10s内心电数据的最大差分值。</a:t>
            </a:r>
          </a:p>
        </p:txBody>
      </p:sp>
      <p:grpSp>
        <p:nvGrpSpPr>
          <p:cNvPr id="14" name="组合 13"/>
          <p:cNvGrpSpPr/>
          <p:nvPr/>
        </p:nvGrpSpPr>
        <p:grpSpPr>
          <a:xfrm>
            <a:off x="656648" y="1478633"/>
            <a:ext cx="8819515" cy="4495165"/>
            <a:chOff x="812" y="1948"/>
            <a:chExt cx="13889" cy="7079"/>
          </a:xfrm>
        </p:grpSpPr>
        <p:sp>
          <p:nvSpPr>
            <p:cNvPr id="36"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12" y="2105"/>
              <a:ext cx="13889" cy="6348"/>
            </a:xfrm>
            <a:prstGeom prst="rect">
              <a:avLst/>
            </a:prstGeom>
          </p:spPr>
          <p:txBody>
            <a:bodyPr wrap="square">
              <a:spAutoFit/>
            </a:bodyPr>
            <a:lstStyle/>
            <a:p>
              <a:pPr fontAlgn="auto">
                <a:lnSpc>
                  <a:spcPct val="100000"/>
                </a:lnSpc>
                <a:spcAft>
                  <a:spcPts val="1200"/>
                </a:spcAft>
              </a:pPr>
              <a:endParaRPr lang="en-US" altLang="zh-CN" sz="2800" dirty="0">
                <a:solidFill>
                  <a:schemeClr val="bg1"/>
                </a:solidFill>
                <a:latin typeface="Open Sans" panose="020B0606030504020204" pitchFamily="34" charset="0"/>
                <a:cs typeface="Open Sans" panose="020B0606030504020204" pitchFamily="34" charset="0"/>
              </a:endParaRPr>
            </a:p>
            <a:p>
              <a:pPr fontAlgn="auto">
                <a:lnSpc>
                  <a:spcPct val="100000"/>
                </a:lnSpc>
                <a:spcAft>
                  <a:spcPts val="1200"/>
                </a:spcAft>
              </a:pPr>
              <a:endParaRPr lang="en-US" altLang="zh-CN" sz="2800" dirty="0">
                <a:solidFill>
                  <a:schemeClr val="bg1"/>
                </a:solidFill>
                <a:latin typeface="Open Sans" panose="020B0606030504020204" pitchFamily="34" charset="0"/>
                <a:cs typeface="Open Sans" panose="020B0606030504020204" pitchFamily="34" charset="0"/>
              </a:endParaRPr>
            </a:p>
            <a:p>
              <a:pPr fontAlgn="auto">
                <a:lnSpc>
                  <a:spcPct val="100000"/>
                </a:lnSpc>
                <a:spcAft>
                  <a:spcPts val="1200"/>
                </a:spcAft>
              </a:pPr>
              <a:endParaRPr lang="en-US" altLang="zh-CN" sz="2800" dirty="0">
                <a:solidFill>
                  <a:schemeClr val="bg1"/>
                </a:solidFill>
                <a:latin typeface="Open Sans" panose="020B0606030504020204" pitchFamily="34" charset="0"/>
                <a:cs typeface="Open Sans" panose="020B0606030504020204" pitchFamily="34" charset="0"/>
              </a:endParaRPr>
            </a:p>
            <a:p>
              <a:pPr fontAlgn="auto">
                <a:lnSpc>
                  <a:spcPct val="100000"/>
                </a:lnSpc>
                <a:spcAft>
                  <a:spcPts val="1200"/>
                </a:spcAft>
              </a:pPr>
              <a:endParaRPr lang="en-US" altLang="zh-CN" sz="2800" dirty="0">
                <a:solidFill>
                  <a:schemeClr val="bg1"/>
                </a:solidFill>
                <a:latin typeface="Open Sans" panose="020B0606030504020204" pitchFamily="34" charset="0"/>
                <a:cs typeface="Open Sans" panose="020B0606030504020204" pitchFamily="34" charset="0"/>
              </a:endParaRPr>
            </a:p>
            <a:p>
              <a:pPr fontAlgn="auto">
                <a:lnSpc>
                  <a:spcPct val="100000"/>
                </a:lnSpc>
                <a:spcAft>
                  <a:spcPts val="1200"/>
                </a:spcAft>
              </a:pPr>
              <a:endParaRPr lang="en-US" altLang="zh-CN" sz="2800" dirty="0">
                <a:solidFill>
                  <a:schemeClr val="bg1"/>
                </a:solidFill>
                <a:latin typeface="Open Sans" panose="020B0606030504020204" pitchFamily="34" charset="0"/>
                <a:cs typeface="Open Sans" panose="020B0606030504020204" pitchFamily="34" charset="0"/>
              </a:endParaRPr>
            </a:p>
            <a:p>
              <a:pPr fontAlgn="auto">
                <a:lnSpc>
                  <a:spcPct val="100000"/>
                </a:lnSpc>
                <a:spcAft>
                  <a:spcPts val="1200"/>
                </a:spcAft>
              </a:pPr>
              <a:endParaRPr lang="en-US" altLang="zh-CN" sz="2800" dirty="0">
                <a:solidFill>
                  <a:schemeClr val="bg1"/>
                </a:solidFill>
                <a:latin typeface="Open Sans" panose="020B0606030504020204" pitchFamily="34" charset="0"/>
                <a:cs typeface="Open Sans" panose="020B0606030504020204" pitchFamily="34" charset="0"/>
              </a:endParaRPr>
            </a:p>
            <a:p>
              <a:pPr fontAlgn="auto">
                <a:lnSpc>
                  <a:spcPct val="100000"/>
                </a:lnSpc>
                <a:spcAft>
                  <a:spcPts val="1200"/>
                </a:spcAft>
              </a:pPr>
              <a:endParaRPr lang="en-US" altLang="zh-CN" sz="2800" dirty="0">
                <a:solidFill>
                  <a:schemeClr val="bg1"/>
                </a:solidFill>
                <a:latin typeface="Open Sans" panose="020B0606030504020204" pitchFamily="34" charset="0"/>
                <a:cs typeface="Open Sans" panose="020B0606030504020204" pitchFamily="34" charset="0"/>
                <a:sym typeface="+mn-ea"/>
              </a:endParaRPr>
            </a:p>
          </p:txBody>
        </p:sp>
        <p:sp>
          <p:nvSpPr>
            <p:cNvPr id="10" name="下箭头 9"/>
            <p:cNvSpPr/>
            <p:nvPr/>
          </p:nvSpPr>
          <p:spPr>
            <a:xfrm>
              <a:off x="7109" y="2997"/>
              <a:ext cx="409" cy="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7104" y="4810"/>
              <a:ext cx="409" cy="704"/>
            </a:xfrm>
            <a:prstGeom prst="downArrow">
              <a:avLst/>
            </a:prstGeom>
            <a:solidFill>
              <a:srgbClr val="FF7C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a:off x="7103" y="6637"/>
              <a:ext cx="409" cy="704"/>
            </a:xfrm>
            <a:prstGeom prst="downArrow">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956" y="1948"/>
              <a:ext cx="13244" cy="822"/>
            </a:xfrm>
            <a:prstGeom prst="rect">
              <a:avLst/>
            </a:prstGeom>
            <a:noFill/>
            <a:ln w="50800">
              <a:solidFill>
                <a:schemeClr val="accent1"/>
              </a:solidFill>
            </a:ln>
          </p:spPr>
          <p:txBody>
            <a:bodyPr wrap="square" rtlCol="0">
              <a:spAutoFit/>
            </a:bodyPr>
            <a:lstStyle/>
            <a:p>
              <a:pPr algn="ctr"/>
              <a:r>
                <a:rPr lang="en-US" altLang="zh-CN" sz="2800" dirty="0">
                  <a:solidFill>
                    <a:schemeClr val="bg1"/>
                  </a:solidFill>
                  <a:latin typeface="Open Sans" panose="020B0606030504020204" pitchFamily="34" charset="0"/>
                  <a:cs typeface="Open Sans" panose="020B0606030504020204" pitchFamily="34" charset="0"/>
                  <a:sym typeface="+mn-ea"/>
                </a:rPr>
                <a:t>采用差分阈值法对QRS波进行检测</a:t>
              </a:r>
              <a:endParaRPr lang="zh-CN" altLang="en-US" sz="2800" dirty="0"/>
            </a:p>
          </p:txBody>
        </p:sp>
        <p:sp>
          <p:nvSpPr>
            <p:cNvPr id="7" name="文本框 6"/>
            <p:cNvSpPr txBox="1"/>
            <p:nvPr/>
          </p:nvSpPr>
          <p:spPr>
            <a:xfrm>
              <a:off x="956" y="3814"/>
              <a:ext cx="13245" cy="822"/>
            </a:xfrm>
            <a:prstGeom prst="rect">
              <a:avLst/>
            </a:prstGeom>
            <a:noFill/>
            <a:ln w="50800">
              <a:solidFill>
                <a:srgbClr val="FF7C80"/>
              </a:solidFill>
            </a:ln>
          </p:spPr>
          <p:txBody>
            <a:bodyPr wrap="square" rtlCol="0">
              <a:spAutoFit/>
            </a:bodyPr>
            <a:lstStyle/>
            <a:p>
              <a:pPr algn="ctr"/>
              <a:r>
                <a:rPr lang="en-US" altLang="zh-CN" sz="2800" dirty="0">
                  <a:solidFill>
                    <a:schemeClr val="bg1"/>
                  </a:solidFill>
                  <a:latin typeface="Open Sans" panose="020B0606030504020204" pitchFamily="34" charset="0"/>
                  <a:cs typeface="Open Sans" panose="020B0606030504020204" pitchFamily="34" charset="0"/>
                  <a:sym typeface="+mn-ea"/>
                </a:rPr>
                <a:t>对ECG信号的斜率进行定量分析</a:t>
              </a:r>
              <a:endParaRPr lang="zh-CN" altLang="en-US" sz="2800" dirty="0"/>
            </a:p>
          </p:txBody>
        </p:sp>
        <p:sp>
          <p:nvSpPr>
            <p:cNvPr id="8" name="文本框 7"/>
            <p:cNvSpPr txBox="1"/>
            <p:nvPr/>
          </p:nvSpPr>
          <p:spPr>
            <a:xfrm>
              <a:off x="956" y="5631"/>
              <a:ext cx="13246" cy="822"/>
            </a:xfrm>
            <a:prstGeom prst="rect">
              <a:avLst/>
            </a:prstGeom>
            <a:noFill/>
            <a:ln w="50800">
              <a:solidFill>
                <a:srgbClr val="DFA11C"/>
              </a:solidFill>
            </a:ln>
          </p:spPr>
          <p:txBody>
            <a:bodyPr wrap="square" rtlCol="0">
              <a:spAutoFit/>
            </a:bodyPr>
            <a:lstStyle/>
            <a:p>
              <a:pPr algn="ctr"/>
              <a:r>
                <a:rPr lang="en-US" altLang="zh-CN" sz="2800" dirty="0">
                  <a:solidFill>
                    <a:schemeClr val="bg1"/>
                  </a:solidFill>
                  <a:latin typeface="Open Sans" panose="020B0606030504020204" pitchFamily="34" charset="0"/>
                  <a:cs typeface="Open Sans" panose="020B0606030504020204" pitchFamily="34" charset="0"/>
                  <a:sym typeface="+mn-ea"/>
                </a:rPr>
                <a:t>通过差分计算来反映波峰的幅值相对时间的变化率</a:t>
              </a:r>
              <a:endParaRPr lang="zh-CN" altLang="en-US" sz="2800" dirty="0"/>
            </a:p>
          </p:txBody>
        </p:sp>
        <p:sp>
          <p:nvSpPr>
            <p:cNvPr id="13" name="文本框 12"/>
            <p:cNvSpPr txBox="1"/>
            <p:nvPr/>
          </p:nvSpPr>
          <p:spPr>
            <a:xfrm>
              <a:off x="956" y="7526"/>
              <a:ext cx="13244" cy="1501"/>
            </a:xfrm>
            <a:prstGeom prst="rect">
              <a:avLst/>
            </a:prstGeom>
            <a:noFill/>
            <a:ln w="50800">
              <a:solidFill>
                <a:srgbClr val="70AD47"/>
              </a:solidFill>
            </a:ln>
          </p:spPr>
          <p:txBody>
            <a:bodyPr wrap="square" rtlCol="0">
              <a:spAutoFit/>
            </a:bodyPr>
            <a:lstStyle/>
            <a:p>
              <a:pPr algn="ctr" fontAlgn="auto">
                <a:lnSpc>
                  <a:spcPct val="100000"/>
                </a:lnSpc>
                <a:spcAft>
                  <a:spcPts val="1200"/>
                </a:spcAft>
              </a:pPr>
              <a:r>
                <a:rPr lang="en-US" altLang="zh-CN" sz="2800" dirty="0">
                  <a:solidFill>
                    <a:schemeClr val="bg1"/>
                  </a:solidFill>
                  <a:latin typeface="Open Sans" panose="020B0606030504020204" pitchFamily="34" charset="0"/>
                  <a:cs typeface="Open Sans" panose="020B0606030504020204" pitchFamily="34" charset="0"/>
                  <a:sym typeface="+mn-ea"/>
                </a:rPr>
                <a:t>与一个计算出来的固定阈值进行比较，若大于阈值，即系统记录一个波</a:t>
              </a:r>
              <a:endParaRPr lang="zh-CN" altLang="en-US" sz="2800" dirty="0"/>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1.85185E-6 L 1.25E-6 -1.85185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1 -3.7037E-6 L 3.54167E-6 -3.7037E-6 " pathEditMode="relative" rAng="0" ptsTypes="AA">
                                      <p:cBhvr>
                                        <p:cTn id="14" dur="2000" fill="hold"/>
                                        <p:tgtEl>
                                          <p:spTgt spid="4"/>
                                        </p:tgtEl>
                                        <p:attrNameLst>
                                          <p:attrName>ppt_x</p:attrName>
                                          <p:attrName>ppt_y</p:attrName>
                                        </p:attrNameLst>
                                      </p:cBhvr>
                                      <p:rCtr x="3034" y="0"/>
                                    </p:animMotion>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par>
                                <p:cTn id="20" presetID="22" presetClass="entr" presetSubtype="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up)">
                                      <p:cBhvr>
                                        <p:cTn id="27" dur="1000"/>
                                        <p:tgtEl>
                                          <p:spTgt spid="43"/>
                                        </p:tgtEl>
                                      </p:cBhvr>
                                    </p:animEffect>
                                  </p:childTnLst>
                                </p:cTn>
                              </p:par>
                              <p:par>
                                <p:cTn id="28" presetID="1" presetClass="exit" presetSubtype="0" fill="hold" nodeType="withEffect">
                                  <p:stCondLst>
                                    <p:cond delay="0"/>
                                  </p:stCondLst>
                                  <p:childTnLst>
                                    <p:set>
                                      <p:cBhvr>
                                        <p:cTn id="29"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905" y="345440"/>
            <a:ext cx="3729355" cy="645160"/>
          </a:xfrm>
          <a:prstGeom prst="rect">
            <a:avLst/>
          </a:prstGeom>
          <a:noFill/>
        </p:spPr>
        <p:txBody>
          <a:bodyPr wrap="square" rtlCol="0">
            <a:spAutoFit/>
            <a:scene3d>
              <a:camera prst="orthographicFront">
                <a:rot lat="0" lon="0" rev="0"/>
              </a:camera>
              <a:lightRig rig="threePt" dir="t"/>
            </a:scene3d>
          </a:bodyPr>
          <a:lstStyle/>
          <a:p>
            <a:pPr algn="ctr"/>
            <a:r>
              <a:rPr lang="zh-CN"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瞬时心率的测量</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1603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
        <p:nvSpPr>
          <p:cNvPr id="34" name="任意多边形 3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8100000" flipV="1">
            <a:off x="8504142" y="5641143"/>
            <a:ext cx="1577024" cy="182246"/>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任意多边形 3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8900000" flipV="1">
            <a:off x="8081577" y="1770249"/>
            <a:ext cx="1577024" cy="182246"/>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 name="组合 2"/>
          <p:cNvGrpSpPr/>
          <p:nvPr/>
        </p:nvGrpSpPr>
        <p:grpSpPr>
          <a:xfrm>
            <a:off x="5824220" y="1742332"/>
            <a:ext cx="6213475" cy="4343400"/>
            <a:chOff x="9495" y="3523"/>
            <a:chExt cx="8076" cy="4626"/>
          </a:xfrm>
        </p:grpSpPr>
        <p:grpSp>
          <p:nvGrpSpPr>
            <p:cNvPr id="5" name="Group 1"/>
            <p:cNvGrpSpPr/>
            <p:nvPr/>
          </p:nvGrpSpPr>
          <p:grpSpPr bwMode="auto">
            <a:xfrm>
              <a:off x="9495" y="3523"/>
              <a:ext cx="8076" cy="4626"/>
              <a:chOff x="2007321" y="1438226"/>
              <a:chExt cx="8493758" cy="4865206"/>
            </a:xfrm>
          </p:grpSpPr>
          <p:sp>
            <p:nvSpPr>
              <p:cNvPr id="11" name="Freeform 2"/>
              <p:cNvSpPr/>
              <p:nvPr/>
            </p:nvSpPr>
            <p:spPr bwMode="auto">
              <a:xfrm>
                <a:off x="2007321" y="6114631"/>
                <a:ext cx="4278336" cy="188801"/>
              </a:xfrm>
              <a:custGeom>
                <a:avLst/>
                <a:gdLst>
                  <a:gd name="T0" fmla="*/ 0 w 885"/>
                  <a:gd name="T1" fmla="*/ 77457 h 39"/>
                  <a:gd name="T2" fmla="*/ 377074 w 885"/>
                  <a:gd name="T3" fmla="*/ 188801 h 39"/>
                  <a:gd name="T4" fmla="*/ 4278336 w 885"/>
                  <a:gd name="T5" fmla="*/ 188801 h 39"/>
                  <a:gd name="T6" fmla="*/ 4278336 w 885"/>
                  <a:gd name="T7" fmla="*/ 0 h 39"/>
                  <a:gd name="T8" fmla="*/ 0 w 885"/>
                  <a:gd name="T9" fmla="*/ 0 h 39"/>
                  <a:gd name="T10" fmla="*/ 0 w 885"/>
                  <a:gd name="T11" fmla="*/ 77457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white"/>
                  </a:solidFill>
                </a:endParaRPr>
              </a:p>
            </p:txBody>
          </p:sp>
          <p:sp>
            <p:nvSpPr>
              <p:cNvPr id="12" name="Freeform 3"/>
              <p:cNvSpPr/>
              <p:nvPr/>
            </p:nvSpPr>
            <p:spPr bwMode="auto">
              <a:xfrm>
                <a:off x="6222740" y="6114631"/>
                <a:ext cx="4278336" cy="188801"/>
              </a:xfrm>
              <a:custGeom>
                <a:avLst/>
                <a:gdLst>
                  <a:gd name="T0" fmla="*/ 4278336 w 884"/>
                  <a:gd name="T1" fmla="*/ 77457 h 39"/>
                  <a:gd name="T2" fmla="*/ 3900836 w 884"/>
                  <a:gd name="T3" fmla="*/ 188801 h 39"/>
                  <a:gd name="T4" fmla="*/ 0 w 884"/>
                  <a:gd name="T5" fmla="*/ 188801 h 39"/>
                  <a:gd name="T6" fmla="*/ 0 w 884"/>
                  <a:gd name="T7" fmla="*/ 0 h 39"/>
                  <a:gd name="T8" fmla="*/ 4278336 w 884"/>
                  <a:gd name="T9" fmla="*/ 0 h 39"/>
                  <a:gd name="T10" fmla="*/ 4278336 w 884"/>
                  <a:gd name="T11" fmla="*/ 77457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white"/>
                  </a:solidFill>
                </a:endParaRPr>
              </a:p>
            </p:txBody>
          </p:sp>
          <p:sp>
            <p:nvSpPr>
              <p:cNvPr id="13" name="Freeform 4"/>
              <p:cNvSpPr/>
              <p:nvPr/>
            </p:nvSpPr>
            <p:spPr bwMode="auto">
              <a:xfrm>
                <a:off x="2868125" y="1438226"/>
                <a:ext cx="6838937" cy="4666323"/>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DFA117"/>
              </a:solidFill>
              <a:ln w="31750">
                <a:solidFill>
                  <a:schemeClr val="bg1">
                    <a:lumMod val="75000"/>
                  </a:schemeClr>
                </a:solidFill>
              </a:ln>
            </p:spPr>
            <p:txBody>
              <a:bodyPr/>
              <a:lstStyle/>
              <a:p>
                <a:pPr>
                  <a:defRPr/>
                </a:pPr>
                <a:endParaRPr lang="id-ID">
                  <a:solidFill>
                    <a:prstClr val="white"/>
                  </a:solidFill>
                  <a:latin typeface="Roboto Light"/>
                </a:endParaRPr>
              </a:p>
            </p:txBody>
          </p:sp>
          <p:sp>
            <p:nvSpPr>
              <p:cNvPr id="14" name="Rectangle 5"/>
              <p:cNvSpPr>
                <a:spLocks noChangeArrowheads="1"/>
              </p:cNvSpPr>
              <p:nvPr/>
            </p:nvSpPr>
            <p:spPr bwMode="auto">
              <a:xfrm>
                <a:off x="2007321" y="6037760"/>
                <a:ext cx="8493758" cy="154357"/>
              </a:xfrm>
              <a:prstGeom prst="rect">
                <a:avLst/>
              </a:prstGeom>
              <a:solidFill>
                <a:srgbClr val="DFA117"/>
              </a:solidFill>
              <a:ln>
                <a:noFill/>
              </a:ln>
            </p:spPr>
            <p:txBody>
              <a:bodyPr/>
              <a:lstStyle/>
              <a:p>
                <a:pPr>
                  <a:defRPr/>
                </a:pPr>
                <a:endParaRPr lang="id-ID">
                  <a:solidFill>
                    <a:prstClr val="white"/>
                  </a:solidFill>
                  <a:latin typeface="Roboto Light"/>
                </a:endParaRPr>
              </a:p>
            </p:txBody>
          </p:sp>
          <p:sp>
            <p:nvSpPr>
              <p:cNvPr id="15" name="Freeform 6"/>
              <p:cNvSpPr/>
              <p:nvPr/>
            </p:nvSpPr>
            <p:spPr bwMode="auto">
              <a:xfrm>
                <a:off x="5641969" y="6037175"/>
                <a:ext cx="1219616" cy="87138"/>
              </a:xfrm>
              <a:custGeom>
                <a:avLst/>
                <a:gdLst>
                  <a:gd name="T0" fmla="*/ 0 w 252"/>
                  <a:gd name="T1" fmla="*/ 0 h 18"/>
                  <a:gd name="T2" fmla="*/ 106474 w 252"/>
                  <a:gd name="T3" fmla="*/ 87138 h 18"/>
                  <a:gd name="T4" fmla="*/ 1113142 w 252"/>
                  <a:gd name="T5" fmla="*/ 87138 h 18"/>
                  <a:gd name="T6" fmla="*/ 1219616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white"/>
                  </a:solidFill>
                </a:endParaRPr>
              </a:p>
            </p:txBody>
          </p:sp>
          <p:sp>
            <p:nvSpPr>
              <p:cNvPr id="26" name="Rectangle 7"/>
              <p:cNvSpPr>
                <a:spLocks noChangeArrowheads="1"/>
              </p:cNvSpPr>
              <p:nvPr/>
            </p:nvSpPr>
            <p:spPr bwMode="auto">
              <a:xfrm>
                <a:off x="3096683" y="1733581"/>
                <a:ext cx="6383305" cy="4032571"/>
              </a:xfrm>
              <a:prstGeom prst="rect">
                <a:avLst/>
              </a:prstGeom>
              <a:solidFill>
                <a:schemeClr val="bg1">
                  <a:lumMod val="95000"/>
                </a:schemeClr>
              </a:solidFill>
              <a:ln>
                <a:noFill/>
              </a:ln>
            </p:spPr>
            <p:txBody>
              <a:bodyPr/>
              <a:lstStyle/>
              <a:p>
                <a:pPr>
                  <a:defRPr/>
                </a:pPr>
                <a:endParaRPr lang="id-ID">
                  <a:solidFill>
                    <a:prstClr val="white"/>
                  </a:solidFill>
                  <a:latin typeface="Roboto Light"/>
                </a:endParaRPr>
              </a:p>
            </p:txBody>
          </p:sp>
          <p:sp>
            <p:nvSpPr>
              <p:cNvPr id="27" name="Oval 8"/>
              <p:cNvSpPr/>
              <p:nvPr/>
            </p:nvSpPr>
            <p:spPr>
              <a:xfrm>
                <a:off x="6251974" y="1546572"/>
                <a:ext cx="78659" cy="78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16" name="图片 1"/>
            <p:cNvPicPr>
              <a:picLocks noChangeAspect="1"/>
            </p:cNvPicPr>
            <p:nvPr/>
          </p:nvPicPr>
          <p:blipFill>
            <a:blip r:embed="rId3"/>
            <a:stretch>
              <a:fillRect/>
            </a:stretch>
          </p:blipFill>
          <p:spPr>
            <a:xfrm>
              <a:off x="10531" y="3766"/>
              <a:ext cx="6069" cy="4163"/>
            </a:xfrm>
            <a:prstGeom prst="rect">
              <a:avLst/>
            </a:prstGeom>
          </p:spPr>
        </p:pic>
      </p:grpSp>
      <mc:AlternateContent xmlns:mc="http://schemas.openxmlformats.org/markup-compatibility/2006" xmlns:a14="http://schemas.microsoft.com/office/drawing/2010/main">
        <mc:Choice Requires="a14">
          <p:sp>
            <p:nvSpPr>
              <p:cNvPr id="33" name="文本框 32"/>
              <p:cNvSpPr txBox="1"/>
              <p:nvPr/>
            </p:nvSpPr>
            <p:spPr>
              <a:xfrm>
                <a:off x="1028700" y="3389907"/>
                <a:ext cx="4650740" cy="1472711"/>
              </a:xfrm>
              <a:prstGeom prst="rect">
                <a:avLst/>
              </a:prstGeom>
              <a:noFill/>
              <a:ln w="50800">
                <a:solidFill>
                  <a:srgbClr val="FF7C80"/>
                </a:solidFill>
              </a:ln>
            </p:spPr>
            <p:txBody>
              <a:bodyPr wrap="square" rtlCol="0">
                <a:spAutoFit/>
              </a:bodyPr>
              <a:lstStyle/>
              <a:p>
                <a:pPr algn="l"/>
                <a:r>
                  <a:rPr lang="zh-CN" altLang="en-US" sz="2800" dirty="0">
                    <a:solidFill>
                      <a:schemeClr val="bg1"/>
                    </a:solidFill>
                    <a:sym typeface="+mn-ea"/>
                  </a:rPr>
                  <a:t>将心率周期T转换成每分钟的心跳次数，即为瞬时心率</a:t>
                </a:r>
                <a:endParaRPr lang="en-US" altLang="zh-CN" sz="2800" dirty="0">
                  <a:solidFill>
                    <a:schemeClr val="bg1"/>
                  </a:solidFill>
                  <a:sym typeface="+mn-ea"/>
                </a:endParaRPr>
              </a:p>
              <a:p>
                <a:pPr algn="l"/>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𝐵𝑃𝑀</m:t>
                      </m:r>
                      <m:r>
                        <a:rPr lang="en-US" altLang="zh-CN" b="0" i="1" smtClean="0">
                          <a:solidFill>
                            <a:schemeClr val="bg1"/>
                          </a:solidFill>
                          <a:latin typeface="Cambria Math" panose="02040503050406030204" pitchFamily="18" charset="0"/>
                        </a:rPr>
                        <m:t>= </m:t>
                      </m:r>
                      <m:f>
                        <m:fPr>
                          <m:ctrlPr>
                            <a:rPr lang="en-US" altLang="zh-CN" b="0" i="1" smtClean="0">
                              <a:solidFill>
                                <a:schemeClr val="bg1"/>
                              </a:solidFill>
                              <a:latin typeface="Cambria Math" panose="02040503050406030204" pitchFamily="18" charset="0"/>
                            </a:rPr>
                          </m:ctrlPr>
                        </m:fPr>
                        <m:num>
                          <m:r>
                            <a:rPr lang="en-US" altLang="zh-CN" b="0" i="1" smtClean="0">
                              <a:solidFill>
                                <a:schemeClr val="bg1"/>
                              </a:solidFill>
                              <a:latin typeface="Cambria Math" panose="02040503050406030204" pitchFamily="18" charset="0"/>
                            </a:rPr>
                            <m:t>60</m:t>
                          </m:r>
                        </m:num>
                        <m:den>
                          <m:r>
                            <a:rPr lang="en-US" altLang="zh-CN" b="0" i="1" smtClean="0">
                              <a:solidFill>
                                <a:schemeClr val="bg1"/>
                              </a:solidFill>
                              <a:latin typeface="Cambria Math" panose="02040503050406030204" pitchFamily="18" charset="0"/>
                            </a:rPr>
                            <m:t>𝑇</m:t>
                          </m:r>
                        </m:den>
                      </m:f>
                    </m:oMath>
                  </m:oMathPara>
                </a14:m>
                <a:endParaRPr lang="zh-CN" altLang="en-US" dirty="0">
                  <a:solidFill>
                    <a:schemeClr val="bg1"/>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1028700" y="3389907"/>
                <a:ext cx="4650740" cy="1472711"/>
              </a:xfrm>
              <a:prstGeom prst="rect">
                <a:avLst/>
              </a:prstGeom>
              <a:blipFill>
                <a:blip r:embed="rId4"/>
                <a:stretch>
                  <a:fillRect l="-2205" t="-4000" r="-908"/>
                </a:stretch>
              </a:blipFill>
              <a:ln w="50800">
                <a:solidFill>
                  <a:srgbClr val="FF7C80"/>
                </a:solidFill>
              </a:ln>
            </p:spPr>
            <p:txBody>
              <a:bodyPr/>
              <a:lstStyle/>
              <a:p>
                <a:r>
                  <a:rPr lang="zh-CN" altLang="en-US">
                    <a:noFill/>
                  </a:rPr>
                  <a:t> </a:t>
                </a:r>
              </a:p>
            </p:txBody>
          </p:sp>
        </mc:Fallback>
      </mc:AlternateContent>
      <p:sp>
        <p:nvSpPr>
          <p:cNvPr id="39" name="Rounded Rectangle 6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a:spLocks noChangeArrowheads="1"/>
          </p:cNvSpPr>
          <p:nvPr/>
        </p:nvSpPr>
        <p:spPr bwMode="auto">
          <a:xfrm>
            <a:off x="263525" y="1678305"/>
            <a:ext cx="659765" cy="705485"/>
          </a:xfrm>
          <a:prstGeom prst="roundRect">
            <a:avLst>
              <a:gd name="adj" fmla="val 9375"/>
            </a:avLst>
          </a:prstGeom>
          <a:gradFill>
            <a:gsLst>
              <a:gs pos="0">
                <a:srgbClr val="F0C76A"/>
              </a:gs>
              <a:gs pos="100000">
                <a:srgbClr val="CC6F62"/>
              </a:gs>
            </a:gsLst>
            <a:lin ang="2400000" scaled="0"/>
          </a:gradFill>
          <a:ln>
            <a:noFill/>
          </a:ln>
          <a:effectLst>
            <a:outerShdw blurRad="152400" dir="5400000" sx="90000" sy="-19000"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id-ID" dirty="0">
                <a:solidFill>
                  <a:srgbClr val="70AD47"/>
                </a:solidFill>
                <a:latin typeface="Roboto" panose="02000000000000000000" pitchFamily="2" charset="0"/>
                <a:ea typeface="Roboto" panose="02000000000000000000" pitchFamily="2" charset="0"/>
              </a:rPr>
              <a:t>1</a:t>
            </a:r>
          </a:p>
        </p:txBody>
      </p:sp>
      <p:sp>
        <p:nvSpPr>
          <p:cNvPr id="40" name="文本框 39"/>
          <p:cNvSpPr txBox="1"/>
          <p:nvPr/>
        </p:nvSpPr>
        <p:spPr>
          <a:xfrm>
            <a:off x="1028700" y="1414780"/>
            <a:ext cx="4651375" cy="1661993"/>
          </a:xfrm>
          <a:prstGeom prst="rect">
            <a:avLst/>
          </a:prstGeom>
          <a:noFill/>
          <a:ln w="50800">
            <a:solidFill>
              <a:srgbClr val="70AD47"/>
            </a:solidFill>
          </a:ln>
        </p:spPr>
        <p:txBody>
          <a:bodyPr wrap="square" rtlCol="0">
            <a:spAutoFit/>
          </a:bodyPr>
          <a:lstStyle/>
          <a:p>
            <a:r>
              <a:rPr lang="zh-CN" altLang="en-US" sz="2800" dirty="0">
                <a:solidFill>
                  <a:schemeClr val="bg1"/>
                </a:solidFill>
                <a:sym typeface="+mn-ea"/>
              </a:rPr>
              <a:t>通过R波检测模块，将R波检测出来，计算出相邻两个R波的时间间隔，即为心率周期T</a:t>
            </a:r>
            <a:endParaRPr lang="zh-CN" altLang="en-US" sz="2800" dirty="0">
              <a:solidFill>
                <a:schemeClr val="bg1"/>
              </a:solidFill>
              <a:latin typeface="Roboto" panose="02000000000000000000" pitchFamily="2" charset="0"/>
              <a:ea typeface="Roboto" panose="02000000000000000000" pitchFamily="2" charset="0"/>
              <a:sym typeface="+mn-ea"/>
            </a:endParaRPr>
          </a:p>
          <a:p>
            <a:endParaRPr lang="zh-CN" altLang="en-US" dirty="0"/>
          </a:p>
        </p:txBody>
      </p:sp>
      <p:sp>
        <p:nvSpPr>
          <p:cNvPr id="41" name="Rounded Rectangle 6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a:spLocks noChangeArrowheads="1"/>
          </p:cNvSpPr>
          <p:nvPr/>
        </p:nvSpPr>
        <p:spPr bwMode="auto">
          <a:xfrm>
            <a:off x="263525" y="3702327"/>
            <a:ext cx="659765" cy="705485"/>
          </a:xfrm>
          <a:prstGeom prst="roundRect">
            <a:avLst>
              <a:gd name="adj" fmla="val 9375"/>
            </a:avLst>
          </a:prstGeom>
          <a:gradFill>
            <a:gsLst>
              <a:gs pos="0">
                <a:srgbClr val="F0C76A"/>
              </a:gs>
              <a:gs pos="100000">
                <a:srgbClr val="CC6F62"/>
              </a:gs>
            </a:gsLst>
            <a:lin ang="2400000" scaled="0"/>
          </a:gradFill>
          <a:ln>
            <a:noFill/>
          </a:ln>
          <a:effectLst>
            <a:outerShdw blurRad="152400" dir="5400000" sx="90000" sy="-19000"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id-ID" dirty="0">
                <a:solidFill>
                  <a:srgbClr val="FF7C80"/>
                </a:solidFill>
                <a:latin typeface="Roboto" panose="02000000000000000000" pitchFamily="2" charset="0"/>
                <a:ea typeface="Roboto" panose="02000000000000000000" pitchFamily="2" charset="0"/>
              </a:rPr>
              <a:t>2</a:t>
            </a:r>
          </a:p>
        </p:txBody>
      </p:sp>
      <p:sp>
        <p:nvSpPr>
          <p:cNvPr id="42" name="Rounded Rectangle 6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a:spLocks noChangeArrowheads="1"/>
          </p:cNvSpPr>
          <p:nvPr/>
        </p:nvSpPr>
        <p:spPr bwMode="auto">
          <a:xfrm>
            <a:off x="263525" y="5402580"/>
            <a:ext cx="659765" cy="705485"/>
          </a:xfrm>
          <a:prstGeom prst="roundRect">
            <a:avLst>
              <a:gd name="adj" fmla="val 9375"/>
            </a:avLst>
          </a:prstGeom>
          <a:gradFill>
            <a:gsLst>
              <a:gs pos="0">
                <a:srgbClr val="F0C76A"/>
              </a:gs>
              <a:gs pos="100000">
                <a:srgbClr val="CC6F62"/>
              </a:gs>
            </a:gsLst>
            <a:lin ang="2400000" scaled="0"/>
          </a:gradFill>
          <a:ln>
            <a:noFill/>
          </a:ln>
          <a:effectLst>
            <a:outerShdw blurRad="152400" dir="5400000" sx="90000" sy="-19000"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id-ID" dirty="0">
                <a:solidFill>
                  <a:schemeClr val="accent1"/>
                </a:solidFill>
                <a:latin typeface="Roboto" panose="02000000000000000000" pitchFamily="2" charset="0"/>
                <a:ea typeface="Roboto" panose="02000000000000000000" pitchFamily="2" charset="0"/>
              </a:rPr>
              <a:t>3</a:t>
            </a:r>
          </a:p>
        </p:txBody>
      </p:sp>
      <p:sp>
        <p:nvSpPr>
          <p:cNvPr id="43" name="文本框 42"/>
          <p:cNvSpPr txBox="1"/>
          <p:nvPr/>
        </p:nvSpPr>
        <p:spPr>
          <a:xfrm>
            <a:off x="1028700" y="5110480"/>
            <a:ext cx="4650740" cy="1383665"/>
          </a:xfrm>
          <a:prstGeom prst="rect">
            <a:avLst/>
          </a:prstGeom>
          <a:noFill/>
          <a:ln w="50800">
            <a:solidFill>
              <a:schemeClr val="accent1"/>
            </a:solidFill>
          </a:ln>
        </p:spPr>
        <p:txBody>
          <a:bodyPr wrap="square" rtlCol="0">
            <a:spAutoFit/>
          </a:bodyPr>
          <a:lstStyle/>
          <a:p>
            <a:pPr algn="l"/>
            <a:r>
              <a:rPr lang="zh-CN" altLang="en-US" sz="2800" dirty="0">
                <a:solidFill>
                  <a:schemeClr val="bg1"/>
                </a:solidFill>
                <a:sym typeface="+mn-ea"/>
              </a:rPr>
              <a:t>将一定时间内测得的各个瞬时心率相加并求取其平均值，即为平均心率</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withEffect">
                                  <p:stCondLst>
                                    <p:cond delay="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par>
                                <p:cTn id="12" presetID="2" presetClass="entr" presetSubtype="8" fill="hold" grpId="0" nodeType="withEffect">
                                  <p:stCondLst>
                                    <p:cond delay="0"/>
                                  </p:stCondLst>
                                  <p:iterate type="lt">
                                    <p:tmPct val="10000"/>
                                  </p:iterate>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500"/>
                                        <p:tgtEl>
                                          <p:spTgt spid="33"/>
                                        </p:tgtEl>
                                      </p:cBhvr>
                                    </p:animEffect>
                                  </p:childTnLst>
                                </p:cTn>
                              </p:par>
                              <p:par>
                                <p:cTn id="19" presetID="2" presetClass="entr" presetSubtype="8" fill="hold" grpId="0" nodeType="withEffect">
                                  <p:stCondLst>
                                    <p:cond delay="0"/>
                                  </p:stCondLst>
                                  <p:iterate type="lt">
                                    <p:tmPct val="10000"/>
                                  </p:iterate>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0-#ppt_w/2"/>
                                          </p:val>
                                        </p:tav>
                                        <p:tav tm="100000">
                                          <p:val>
                                            <p:strVal val="#ppt_x"/>
                                          </p:val>
                                        </p:tav>
                                      </p:tavLst>
                                    </p:anim>
                                    <p:anim calcmode="lin" valueType="num">
                                      <p:cBhvr additive="base">
                                        <p:cTn id="22" dur="500" fill="hold"/>
                                        <p:tgtEl>
                                          <p:spTgt spid="42"/>
                                        </p:tgtEl>
                                        <p:attrNameLst>
                                          <p:attrName>ppt_y</p:attrName>
                                        </p:attrNameLst>
                                      </p:cBhvr>
                                      <p:tavLst>
                                        <p:tav tm="0">
                                          <p:val>
                                            <p:strVal val="#ppt_y"/>
                                          </p:val>
                                        </p:tav>
                                        <p:tav tm="100000">
                                          <p:val>
                                            <p:strVal val="#ppt_y"/>
                                          </p:val>
                                        </p:tav>
                                      </p:tavLst>
                                    </p:anim>
                                  </p:childTnLst>
                                </p:cTn>
                              </p:par>
                              <p:par>
                                <p:cTn id="23" presetID="22" presetClass="entr" presetSubtype="8"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63" presetClass="path" presetSubtype="0" accel="50000" decel="50000" fill="hold" grpId="1" nodeType="withEffect">
                                  <p:stCondLst>
                                    <p:cond delay="0"/>
                                  </p:stCondLst>
                                  <p:childTnLst>
                                    <p:animMotion origin="layout" path="M 0.11836 2.96296E-6 L 1.25E-6 2.96296E-6 " pathEditMode="relative" rAng="0" ptsTypes="AA">
                                      <p:cBhvr>
                                        <p:cTn id="30" dur="2000" fill="hold"/>
                                        <p:tgtEl>
                                          <p:spTgt spid="6"/>
                                        </p:tgtEl>
                                        <p:attrNameLst>
                                          <p:attrName>ppt_x</p:attrName>
                                          <p:attrName>ppt_y</p:attrName>
                                        </p:attrNameLst>
                                      </p:cBhvr>
                                      <p:rCtr x="-5924" y="0"/>
                                    </p:animMotion>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63" presetClass="path" presetSubtype="0" accel="50000" decel="50000" fill="hold" grpId="1" nodeType="withEffect">
                                  <p:stCondLst>
                                    <p:cond delay="0"/>
                                  </p:stCondLst>
                                  <p:childTnLst>
                                    <p:animMotion origin="layout" path="M -0.0608 3.7037E-7 L -2.70833E-6 3.7037E-7 " pathEditMode="relative" rAng="0" ptsTypes="AA">
                                      <p:cBhvr>
                                        <p:cTn id="35" dur="2000" fill="hold"/>
                                        <p:tgtEl>
                                          <p:spTgt spid="4"/>
                                        </p:tgtEl>
                                        <p:attrNameLst>
                                          <p:attrName>ppt_x</p:attrName>
                                          <p:attrName>ppt_y</p:attrName>
                                        </p:attrNameLst>
                                      </p:cBhvr>
                                      <p:rCtr x="3034" y="0"/>
                                    </p:animMotion>
                                  </p:childTnLst>
                                </p:cTn>
                              </p:par>
                              <p:par>
                                <p:cTn id="36" presetID="53" presetClass="entr" presetSubtype="16"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1000" fill="hold"/>
                                        <p:tgtEl>
                                          <p:spTgt spid="3"/>
                                        </p:tgtEl>
                                        <p:attrNameLst>
                                          <p:attrName>ppt_w</p:attrName>
                                        </p:attrNameLst>
                                      </p:cBhvr>
                                      <p:tavLst>
                                        <p:tav tm="0">
                                          <p:val>
                                            <p:fltVal val="0"/>
                                          </p:val>
                                        </p:tav>
                                        <p:tav tm="100000">
                                          <p:val>
                                            <p:strVal val="#ppt_w"/>
                                          </p:val>
                                        </p:tav>
                                      </p:tavLst>
                                    </p:anim>
                                    <p:anim calcmode="lin" valueType="num">
                                      <p:cBhvr>
                                        <p:cTn id="39" dur="1000" fill="hold"/>
                                        <p:tgtEl>
                                          <p:spTgt spid="3"/>
                                        </p:tgtEl>
                                        <p:attrNameLst>
                                          <p:attrName>ppt_h</p:attrName>
                                        </p:attrNameLst>
                                      </p:cBhvr>
                                      <p:tavLst>
                                        <p:tav tm="0">
                                          <p:val>
                                            <p:fltVal val="0"/>
                                          </p:val>
                                        </p:tav>
                                        <p:tav tm="100000">
                                          <p:val>
                                            <p:strVal val="#ppt_h"/>
                                          </p:val>
                                        </p:tav>
                                      </p:tavLst>
                                    </p:anim>
                                    <p:animEffect transition="in" filter="fade">
                                      <p:cBhvr>
                                        <p:cTn id="40" dur="1000"/>
                                        <p:tgtEl>
                                          <p:spTgt spid="3"/>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63" presetClass="path" presetSubtype="0" accel="50000" decel="50000" fill="hold" grpId="1" nodeType="withEffect">
                                  <p:stCondLst>
                                    <p:cond delay="1000"/>
                                  </p:stCondLst>
                                  <p:childTnLst>
                                    <p:animMotion origin="layout" path="M -0.040202 0.051854 L -0.005054 -0.013427 " pathEditMode="relative" rAng="0" ptsTypes="AA">
                                      <p:cBhvr>
                                        <p:cTn id="45" dur="2000" fill="hold"/>
                                        <p:tgtEl>
                                          <p:spTgt spid="34"/>
                                        </p:tgtEl>
                                        <p:attrNameLst>
                                          <p:attrName>ppt_x</p:attrName>
                                          <p:attrName>ppt_y</p:attrName>
                                        </p:attrNameLst>
                                      </p:cBhvr>
                                      <p:rCtr x="18" y="-32"/>
                                    </p:animMotion>
                                  </p:childTnLst>
                                </p:cTn>
                              </p:par>
                              <p:par>
                                <p:cTn id="46" presetID="10" presetClass="entr" presetSubtype="0" fill="hold" grpId="0" nodeType="withEffect">
                                  <p:stCondLst>
                                    <p:cond delay="100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63" presetClass="path" presetSubtype="0" accel="50000" decel="50000" fill="hold" grpId="1" nodeType="withEffect">
                                  <p:stCondLst>
                                    <p:cond delay="1000"/>
                                  </p:stCondLst>
                                  <p:childTnLst>
                                    <p:animMotion origin="layout" path="M 0.06355 -0.11412 L -3.95833E-6 3.7037E-6 " pathEditMode="relative" rAng="0" ptsTypes="AA">
                                      <p:cBhvr>
                                        <p:cTn id="50" dur="2000" fill="hold"/>
                                        <p:tgtEl>
                                          <p:spTgt spid="35"/>
                                        </p:tgtEl>
                                        <p:attrNameLst>
                                          <p:attrName>ppt_x</p:attrName>
                                          <p:attrName>ppt_y</p:attrName>
                                        </p:attrNameLst>
                                      </p:cBhvr>
                                      <p:rCtr x="-3177" y="5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34" grpId="0" bldLvl="0" animBg="1"/>
      <p:bldP spid="34" grpId="1" bldLvl="0" animBg="1"/>
      <p:bldP spid="35" grpId="0" bldLvl="0" animBg="1"/>
      <p:bldP spid="35" grpId="1" bldLvl="0" animBg="1"/>
      <p:bldP spid="33" grpId="0" animBg="1"/>
      <p:bldP spid="39" grpId="0" animBg="1"/>
      <p:bldP spid="39" grpId="1" animBg="1"/>
      <p:bldP spid="40" grpId="0" animBg="1"/>
      <p:bldP spid="41" grpId="0" animBg="1"/>
      <p:bldP spid="42" grpId="0" animBg="1"/>
      <p:bldP spid="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905" y="345440"/>
            <a:ext cx="6851015" cy="645160"/>
          </a:xfrm>
          <a:prstGeom prst="rect">
            <a:avLst/>
          </a:prstGeom>
          <a:noFill/>
        </p:spPr>
        <p:txBody>
          <a:bodyPr wrap="square" rtlCol="0">
            <a:spAutoFit/>
            <a:scene3d>
              <a:camera prst="orthographicFront">
                <a:rot lat="0" lon="0" rev="0"/>
              </a:camera>
              <a:lightRig rig="threePt" dir="t"/>
            </a:scene3d>
          </a:bodyPr>
          <a:lstStyle/>
          <a:p>
            <a:pPr algn="ctr"/>
            <a:r>
              <a:rPr lang="zh-CN"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光电容积脉搏波描记法（PPG）</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1095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284301" y="2000885"/>
            <a:ext cx="4622800" cy="3046095"/>
          </a:xfrm>
          <a:prstGeom prst="rect">
            <a:avLst/>
          </a:prstGeom>
          <a:ln w="50800">
            <a:solidFill>
              <a:srgbClr val="70AD47"/>
            </a:solidFill>
          </a:ln>
        </p:spPr>
        <p:txBody>
          <a:bodyPr wrap="square">
            <a:spAutoFit/>
          </a:bodyPr>
          <a:lstStyle/>
          <a:p>
            <a:pPr fontAlgn="auto">
              <a:lnSpc>
                <a:spcPct val="150000"/>
              </a:lnSpc>
            </a:pPr>
            <a:r>
              <a:rPr lang="en-US" altLang="zh-CN" sz="3200" b="1" dirty="0" err="1">
                <a:solidFill>
                  <a:schemeClr val="bg1"/>
                </a:solidFill>
                <a:latin typeface="Open Sans" panose="020B0606030504020204" pitchFamily="34" charset="0"/>
                <a:cs typeface="Open Sans" panose="020B0606030504020204" pitchFamily="34" charset="0"/>
              </a:rPr>
              <a:t>当一定波长的光束照射到皮肤表面时，光束将通过透射或反射方式传送到光电接收器</a:t>
            </a:r>
            <a:r>
              <a:rPr lang="en-US" altLang="zh-CN" sz="3200" b="1" dirty="0">
                <a:solidFill>
                  <a:schemeClr val="bg1"/>
                </a:solidFill>
                <a:latin typeface="Open Sans" panose="020B0606030504020204" pitchFamily="34" charset="0"/>
                <a:cs typeface="Open Sans" panose="020B0606030504020204" pitchFamily="34" charset="0"/>
              </a:rPr>
              <a:t>。</a:t>
            </a:r>
          </a:p>
        </p:txBody>
      </p:sp>
      <p:sp>
        <p:nvSpPr>
          <p:cNvPr id="3"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
        <p:nvSpPr>
          <p:cNvPr id="7" name="任意多边形 6"/>
          <p:cNvSpPr/>
          <p:nvPr/>
        </p:nvSpPr>
        <p:spPr bwMode="auto">
          <a:xfrm>
            <a:off x="1261110" y="1592580"/>
            <a:ext cx="3846830" cy="4119245"/>
          </a:xfrm>
          <a:custGeom>
            <a:avLst/>
            <a:gdLst>
              <a:gd name="connsiteX0" fmla="*/ 1785261 w 4179143"/>
              <a:gd name="connsiteY0" fmla="*/ 0 h 4475112"/>
              <a:gd name="connsiteX1" fmla="*/ 833603 w 4179143"/>
              <a:gd name="connsiteY1" fmla="*/ 225635 h 4475112"/>
              <a:gd name="connsiteX2" fmla="*/ 108082 w 4179143"/>
              <a:gd name="connsiteY2" fmla="*/ 996554 h 4475112"/>
              <a:gd name="connsiteX3" fmla="*/ 136349 w 4179143"/>
              <a:gd name="connsiteY3" fmla="*/ 2378568 h 4475112"/>
              <a:gd name="connsiteX4" fmla="*/ 164616 w 4179143"/>
              <a:gd name="connsiteY4" fmla="*/ 2453780 h 4475112"/>
              <a:gd name="connsiteX5" fmla="*/ 569777 w 4179143"/>
              <a:gd name="connsiteY5" fmla="*/ 3055473 h 4475112"/>
              <a:gd name="connsiteX6" fmla="*/ 682845 w 4179143"/>
              <a:gd name="connsiteY6" fmla="*/ 3215298 h 4475112"/>
              <a:gd name="connsiteX7" fmla="*/ 843025 w 4179143"/>
              <a:gd name="connsiteY7" fmla="*/ 3544348 h 4475112"/>
              <a:gd name="connsiteX8" fmla="*/ 852448 w 4179143"/>
              <a:gd name="connsiteY8" fmla="*/ 3591356 h 4475112"/>
              <a:gd name="connsiteX9" fmla="*/ 805336 w 4179143"/>
              <a:gd name="connsiteY9" fmla="*/ 4042626 h 4475112"/>
              <a:gd name="connsiteX10" fmla="*/ 781695 w 4179143"/>
              <a:gd name="connsiteY10" fmla="*/ 4142588 h 4475112"/>
              <a:gd name="connsiteX11" fmla="*/ 769490 w 4179143"/>
              <a:gd name="connsiteY11" fmla="*/ 4182352 h 4475112"/>
              <a:gd name="connsiteX12" fmla="*/ 850746 w 4179143"/>
              <a:gd name="connsiteY12" fmla="*/ 4171248 h 4475112"/>
              <a:gd name="connsiteX13" fmla="*/ 2569776 w 4179143"/>
              <a:gd name="connsiteY13" fmla="*/ 4442146 h 4475112"/>
              <a:gd name="connsiteX14" fmla="*/ 2631898 w 4179143"/>
              <a:gd name="connsiteY14" fmla="*/ 4475112 h 4475112"/>
              <a:gd name="connsiteX15" fmla="*/ 2642695 w 4179143"/>
              <a:gd name="connsiteY15" fmla="*/ 4418684 h 4475112"/>
              <a:gd name="connsiteX16" fmla="*/ 2802875 w 4179143"/>
              <a:gd name="connsiteY16" fmla="*/ 4136640 h 4475112"/>
              <a:gd name="connsiteX17" fmla="*/ 2887676 w 4179143"/>
              <a:gd name="connsiteY17" fmla="*/ 4117837 h 4475112"/>
              <a:gd name="connsiteX18" fmla="*/ 2897099 w 4179143"/>
              <a:gd name="connsiteY18" fmla="*/ 4117837 h 4475112"/>
              <a:gd name="connsiteX19" fmla="*/ 3085546 w 4179143"/>
              <a:gd name="connsiteY19" fmla="*/ 4108436 h 4475112"/>
              <a:gd name="connsiteX20" fmla="*/ 3424751 w 4179143"/>
              <a:gd name="connsiteY20" fmla="*/ 4117837 h 4475112"/>
              <a:gd name="connsiteX21" fmla="*/ 3434173 w 4179143"/>
              <a:gd name="connsiteY21" fmla="*/ 4117837 h 4475112"/>
              <a:gd name="connsiteX22" fmla="*/ 3754533 w 4179143"/>
              <a:gd name="connsiteY22" fmla="*/ 3929808 h 4475112"/>
              <a:gd name="connsiteX23" fmla="*/ 3745111 w 4179143"/>
              <a:gd name="connsiteY23" fmla="*/ 3751180 h 4475112"/>
              <a:gd name="connsiteX24" fmla="*/ 3735688 w 4179143"/>
              <a:gd name="connsiteY24" fmla="*/ 3694772 h 4475112"/>
              <a:gd name="connsiteX25" fmla="*/ 3735688 w 4179143"/>
              <a:gd name="connsiteY25" fmla="*/ 3685370 h 4475112"/>
              <a:gd name="connsiteX26" fmla="*/ 3801645 w 4179143"/>
              <a:gd name="connsiteY26" fmla="*/ 3534947 h 4475112"/>
              <a:gd name="connsiteX27" fmla="*/ 3858179 w 4179143"/>
              <a:gd name="connsiteY27" fmla="*/ 3422130 h 4475112"/>
              <a:gd name="connsiteX28" fmla="*/ 3820490 w 4179143"/>
              <a:gd name="connsiteY28" fmla="*/ 3346918 h 4475112"/>
              <a:gd name="connsiteX29" fmla="*/ 3858179 w 4179143"/>
              <a:gd name="connsiteY29" fmla="*/ 3318714 h 4475112"/>
              <a:gd name="connsiteX30" fmla="*/ 3924136 w 4179143"/>
              <a:gd name="connsiteY30" fmla="*/ 3205896 h 4475112"/>
              <a:gd name="connsiteX31" fmla="*/ 3867601 w 4179143"/>
              <a:gd name="connsiteY31" fmla="*/ 3074276 h 4475112"/>
              <a:gd name="connsiteX32" fmla="*/ 3839334 w 4179143"/>
              <a:gd name="connsiteY32" fmla="*/ 3017867 h 4475112"/>
              <a:gd name="connsiteX33" fmla="*/ 3877024 w 4179143"/>
              <a:gd name="connsiteY33" fmla="*/ 2970860 h 4475112"/>
              <a:gd name="connsiteX34" fmla="*/ 3980670 w 4179143"/>
              <a:gd name="connsiteY34" fmla="*/ 2923852 h 4475112"/>
              <a:gd name="connsiteX35" fmla="*/ 4103160 w 4179143"/>
              <a:gd name="connsiteY35" fmla="*/ 2876845 h 4475112"/>
              <a:gd name="connsiteX36" fmla="*/ 4159694 w 4179143"/>
              <a:gd name="connsiteY36" fmla="*/ 2688816 h 4475112"/>
              <a:gd name="connsiteX37" fmla="*/ 4159694 w 4179143"/>
              <a:gd name="connsiteY37" fmla="*/ 2679415 h 4475112"/>
              <a:gd name="connsiteX38" fmla="*/ 3745111 w 4179143"/>
              <a:gd name="connsiteY38" fmla="*/ 2152933 h 4475112"/>
              <a:gd name="connsiteX39" fmla="*/ 3688577 w 4179143"/>
              <a:gd name="connsiteY39" fmla="*/ 2011911 h 4475112"/>
              <a:gd name="connsiteX40" fmla="*/ 3763956 w 4179143"/>
              <a:gd name="connsiteY40" fmla="*/ 1870890 h 4475112"/>
              <a:gd name="connsiteX41" fmla="*/ 3773378 w 4179143"/>
              <a:gd name="connsiteY41" fmla="*/ 1861488 h 4475112"/>
              <a:gd name="connsiteX42" fmla="*/ 3773378 w 4179143"/>
              <a:gd name="connsiteY42" fmla="*/ 1852087 h 4475112"/>
              <a:gd name="connsiteX43" fmla="*/ 3575508 w 4179143"/>
              <a:gd name="connsiteY43" fmla="*/ 1081167 h 4475112"/>
              <a:gd name="connsiteX44" fmla="*/ 2736919 w 4179143"/>
              <a:gd name="connsiteY44" fmla="*/ 206832 h 4475112"/>
              <a:gd name="connsiteX45" fmla="*/ 1785261 w 4179143"/>
              <a:gd name="connsiteY45" fmla="*/ 0 h 447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179143" h="4475112">
                <a:moveTo>
                  <a:pt x="1785261" y="0"/>
                </a:moveTo>
                <a:cubicBezTo>
                  <a:pt x="1464901" y="0"/>
                  <a:pt x="1116273" y="84613"/>
                  <a:pt x="833603" y="225635"/>
                </a:cubicBezTo>
                <a:cubicBezTo>
                  <a:pt x="475554" y="404263"/>
                  <a:pt x="230572" y="676905"/>
                  <a:pt x="108082" y="996554"/>
                </a:cubicBezTo>
                <a:cubicBezTo>
                  <a:pt x="-146322" y="1701663"/>
                  <a:pt x="126926" y="2369167"/>
                  <a:pt x="136349" y="2378568"/>
                </a:cubicBezTo>
                <a:cubicBezTo>
                  <a:pt x="136349" y="2378568"/>
                  <a:pt x="164616" y="2434977"/>
                  <a:pt x="164616" y="2453780"/>
                </a:cubicBezTo>
                <a:cubicBezTo>
                  <a:pt x="202305" y="2547794"/>
                  <a:pt x="400175" y="2820436"/>
                  <a:pt x="569777" y="3055473"/>
                </a:cubicBezTo>
                <a:cubicBezTo>
                  <a:pt x="607466" y="3111882"/>
                  <a:pt x="645156" y="3168290"/>
                  <a:pt x="682845" y="3215298"/>
                </a:cubicBezTo>
                <a:cubicBezTo>
                  <a:pt x="824181" y="3412728"/>
                  <a:pt x="833603" y="3450334"/>
                  <a:pt x="843025" y="3544348"/>
                </a:cubicBezTo>
                <a:cubicBezTo>
                  <a:pt x="852448" y="3563151"/>
                  <a:pt x="852448" y="3572553"/>
                  <a:pt x="852448" y="3591356"/>
                </a:cubicBezTo>
                <a:cubicBezTo>
                  <a:pt x="880715" y="3713575"/>
                  <a:pt x="805336" y="4042626"/>
                  <a:pt x="805336" y="4042626"/>
                </a:cubicBezTo>
                <a:cubicBezTo>
                  <a:pt x="798858" y="4075531"/>
                  <a:pt x="790908" y="4108914"/>
                  <a:pt x="781695" y="4142588"/>
                </a:cubicBezTo>
                <a:lnTo>
                  <a:pt x="769490" y="4182352"/>
                </a:lnTo>
                <a:lnTo>
                  <a:pt x="850746" y="4171248"/>
                </a:lnTo>
                <a:cubicBezTo>
                  <a:pt x="1269502" y="4102317"/>
                  <a:pt x="1600112" y="3942398"/>
                  <a:pt x="2569776" y="4442146"/>
                </a:cubicBezTo>
                <a:lnTo>
                  <a:pt x="2631898" y="4475112"/>
                </a:lnTo>
                <a:lnTo>
                  <a:pt x="2642695" y="4418684"/>
                </a:lnTo>
                <a:cubicBezTo>
                  <a:pt x="2670962" y="4221253"/>
                  <a:pt x="2784031" y="4146042"/>
                  <a:pt x="2802875" y="4136640"/>
                </a:cubicBezTo>
                <a:cubicBezTo>
                  <a:pt x="2802875" y="4136640"/>
                  <a:pt x="2821720" y="4127239"/>
                  <a:pt x="2887676" y="4117837"/>
                </a:cubicBezTo>
                <a:cubicBezTo>
                  <a:pt x="2897099" y="4117837"/>
                  <a:pt x="2897099" y="4117837"/>
                  <a:pt x="2897099" y="4117837"/>
                </a:cubicBezTo>
                <a:cubicBezTo>
                  <a:pt x="2915943" y="4117837"/>
                  <a:pt x="2963055" y="4108436"/>
                  <a:pt x="3085546" y="4108436"/>
                </a:cubicBezTo>
                <a:cubicBezTo>
                  <a:pt x="3245726" y="4108436"/>
                  <a:pt x="3424751" y="4117837"/>
                  <a:pt x="3424751" y="4117837"/>
                </a:cubicBezTo>
                <a:cubicBezTo>
                  <a:pt x="3434173" y="4117837"/>
                  <a:pt x="3434173" y="4117837"/>
                  <a:pt x="3434173" y="4117837"/>
                </a:cubicBezTo>
                <a:cubicBezTo>
                  <a:pt x="3603775" y="4089633"/>
                  <a:pt x="3707421" y="4033224"/>
                  <a:pt x="3754533" y="3929808"/>
                </a:cubicBezTo>
                <a:cubicBezTo>
                  <a:pt x="3782800" y="3863998"/>
                  <a:pt x="3763956" y="3798188"/>
                  <a:pt x="3745111" y="3751180"/>
                </a:cubicBezTo>
                <a:cubicBezTo>
                  <a:pt x="3745111" y="3732378"/>
                  <a:pt x="3735688" y="3713575"/>
                  <a:pt x="3735688" y="3694772"/>
                </a:cubicBezTo>
                <a:cubicBezTo>
                  <a:pt x="3735688" y="3694772"/>
                  <a:pt x="3735688" y="3685370"/>
                  <a:pt x="3735688" y="3685370"/>
                </a:cubicBezTo>
                <a:cubicBezTo>
                  <a:pt x="3726266" y="3638363"/>
                  <a:pt x="3716844" y="3600757"/>
                  <a:pt x="3801645" y="3534947"/>
                </a:cubicBezTo>
                <a:cubicBezTo>
                  <a:pt x="3839334" y="3497341"/>
                  <a:pt x="3858179" y="3469137"/>
                  <a:pt x="3858179" y="3422130"/>
                </a:cubicBezTo>
                <a:cubicBezTo>
                  <a:pt x="3858179" y="3393925"/>
                  <a:pt x="3839334" y="3365721"/>
                  <a:pt x="3820490" y="3346918"/>
                </a:cubicBezTo>
                <a:cubicBezTo>
                  <a:pt x="3829912" y="3337516"/>
                  <a:pt x="3848757" y="3328115"/>
                  <a:pt x="3858179" y="3318714"/>
                </a:cubicBezTo>
                <a:cubicBezTo>
                  <a:pt x="3895868" y="3290509"/>
                  <a:pt x="3924136" y="3252903"/>
                  <a:pt x="3924136" y="3205896"/>
                </a:cubicBezTo>
                <a:cubicBezTo>
                  <a:pt x="3933558" y="3158889"/>
                  <a:pt x="3914713" y="3111882"/>
                  <a:pt x="3867601" y="3074276"/>
                </a:cubicBezTo>
                <a:cubicBezTo>
                  <a:pt x="3848757" y="3055473"/>
                  <a:pt x="3829912" y="3036670"/>
                  <a:pt x="3839334" y="3017867"/>
                </a:cubicBezTo>
                <a:cubicBezTo>
                  <a:pt x="3839334" y="3008466"/>
                  <a:pt x="3848757" y="2989663"/>
                  <a:pt x="3877024" y="2970860"/>
                </a:cubicBezTo>
                <a:cubicBezTo>
                  <a:pt x="3905291" y="2952057"/>
                  <a:pt x="3933558" y="2942655"/>
                  <a:pt x="3980670" y="2923852"/>
                </a:cubicBezTo>
                <a:cubicBezTo>
                  <a:pt x="4018359" y="2914451"/>
                  <a:pt x="4056048" y="2905050"/>
                  <a:pt x="4103160" y="2876845"/>
                </a:cubicBezTo>
                <a:cubicBezTo>
                  <a:pt x="4197384" y="2829838"/>
                  <a:pt x="4187961" y="2735823"/>
                  <a:pt x="4159694" y="2688816"/>
                </a:cubicBezTo>
                <a:cubicBezTo>
                  <a:pt x="4159694" y="2679415"/>
                  <a:pt x="4159694" y="2679415"/>
                  <a:pt x="4159694" y="2679415"/>
                </a:cubicBezTo>
                <a:cubicBezTo>
                  <a:pt x="4150272" y="2670013"/>
                  <a:pt x="3895868" y="2322159"/>
                  <a:pt x="3745111" y="2152933"/>
                </a:cubicBezTo>
                <a:cubicBezTo>
                  <a:pt x="3707421" y="2105926"/>
                  <a:pt x="3688577" y="2058919"/>
                  <a:pt x="3688577" y="2011911"/>
                </a:cubicBezTo>
                <a:cubicBezTo>
                  <a:pt x="3688577" y="1927298"/>
                  <a:pt x="3763956" y="1870890"/>
                  <a:pt x="3763956" y="1870890"/>
                </a:cubicBezTo>
                <a:cubicBezTo>
                  <a:pt x="3773378" y="1861488"/>
                  <a:pt x="3773378" y="1861488"/>
                  <a:pt x="3773378" y="1861488"/>
                </a:cubicBezTo>
                <a:cubicBezTo>
                  <a:pt x="3773378" y="1852087"/>
                  <a:pt x="3773378" y="1852087"/>
                  <a:pt x="3773378" y="1852087"/>
                </a:cubicBezTo>
                <a:cubicBezTo>
                  <a:pt x="3792223" y="1579445"/>
                  <a:pt x="3584931" y="1099970"/>
                  <a:pt x="3575508" y="1081167"/>
                </a:cubicBezTo>
                <a:cubicBezTo>
                  <a:pt x="3387061" y="686306"/>
                  <a:pt x="3104391" y="385460"/>
                  <a:pt x="2736919" y="206832"/>
                </a:cubicBezTo>
                <a:cubicBezTo>
                  <a:pt x="2463670" y="65810"/>
                  <a:pt x="2143310" y="0"/>
                  <a:pt x="1785261" y="0"/>
                </a:cubicBezTo>
                <a:close/>
              </a:path>
            </a:pathLst>
          </a:custGeom>
          <a:gradFill>
            <a:gsLst>
              <a:gs pos="100000">
                <a:schemeClr val="bg1"/>
              </a:gs>
              <a:gs pos="0">
                <a:schemeClr val="bg1">
                  <a:lumMod val="95000"/>
                </a:schemeClr>
              </a:gs>
            </a:gsLst>
            <a:lin ang="2700000" scaled="1"/>
          </a:gradFill>
          <a:ln w="254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charset="-122"/>
            </a:endParaRPr>
          </a:p>
        </p:txBody>
      </p:sp>
      <p:grpSp>
        <p:nvGrpSpPr>
          <p:cNvPr id="16" name="组合 15"/>
          <p:cNvGrpSpPr/>
          <p:nvPr/>
        </p:nvGrpSpPr>
        <p:grpSpPr>
          <a:xfrm>
            <a:off x="1436370" y="1950720"/>
            <a:ext cx="819785" cy="2148840"/>
            <a:chOff x="2262" y="3072"/>
            <a:chExt cx="1291" cy="3384"/>
          </a:xfrm>
        </p:grpSpPr>
        <p:sp>
          <p:nvSpPr>
            <p:cNvPr id="8" name="Freeform 6"/>
            <p:cNvSpPr/>
            <p:nvPr/>
          </p:nvSpPr>
          <p:spPr bwMode="auto">
            <a:xfrm>
              <a:off x="2262" y="3072"/>
              <a:ext cx="1151" cy="3384"/>
            </a:xfrm>
            <a:custGeom>
              <a:avLst/>
              <a:gdLst>
                <a:gd name="T0" fmla="*/ 83 w 86"/>
                <a:gd name="T1" fmla="*/ 103 h 253"/>
                <a:gd name="T2" fmla="*/ 83 w 86"/>
                <a:gd name="T3" fmla="*/ 118 h 253"/>
                <a:gd name="T4" fmla="*/ 83 w 86"/>
                <a:gd name="T5" fmla="*/ 128 h 253"/>
                <a:gd name="T6" fmla="*/ 84 w 86"/>
                <a:gd name="T7" fmla="*/ 145 h 253"/>
                <a:gd name="T8" fmla="*/ 82 w 86"/>
                <a:gd name="T9" fmla="*/ 152 h 253"/>
                <a:gd name="T10" fmla="*/ 82 w 86"/>
                <a:gd name="T11" fmla="*/ 160 h 253"/>
                <a:gd name="T12" fmla="*/ 82 w 86"/>
                <a:gd name="T13" fmla="*/ 168 h 253"/>
                <a:gd name="T14" fmla="*/ 83 w 86"/>
                <a:gd name="T15" fmla="*/ 172 h 253"/>
                <a:gd name="T16" fmla="*/ 83 w 86"/>
                <a:gd name="T17" fmla="*/ 174 h 253"/>
                <a:gd name="T18" fmla="*/ 83 w 86"/>
                <a:gd name="T19" fmla="*/ 186 h 253"/>
                <a:gd name="T20" fmla="*/ 83 w 86"/>
                <a:gd name="T21" fmla="*/ 199 h 253"/>
                <a:gd name="T22" fmla="*/ 83 w 86"/>
                <a:gd name="T23" fmla="*/ 218 h 253"/>
                <a:gd name="T24" fmla="*/ 83 w 86"/>
                <a:gd name="T25" fmla="*/ 228 h 253"/>
                <a:gd name="T26" fmla="*/ 83 w 86"/>
                <a:gd name="T27" fmla="*/ 237 h 253"/>
                <a:gd name="T28" fmla="*/ 83 w 86"/>
                <a:gd name="T29" fmla="*/ 246 h 253"/>
                <a:gd name="T30" fmla="*/ 83 w 86"/>
                <a:gd name="T31" fmla="*/ 251 h 253"/>
                <a:gd name="T32" fmla="*/ 83 w 86"/>
                <a:gd name="T33" fmla="*/ 251 h 253"/>
                <a:gd name="T34" fmla="*/ 73 w 86"/>
                <a:gd name="T35" fmla="*/ 246 h 253"/>
                <a:gd name="T36" fmla="*/ 59 w 86"/>
                <a:gd name="T37" fmla="*/ 220 h 253"/>
                <a:gd name="T38" fmla="*/ 57 w 86"/>
                <a:gd name="T39" fmla="*/ 207 h 253"/>
                <a:gd name="T40" fmla="*/ 51 w 86"/>
                <a:gd name="T41" fmla="*/ 205 h 253"/>
                <a:gd name="T42" fmla="*/ 28 w 86"/>
                <a:gd name="T43" fmla="*/ 196 h 253"/>
                <a:gd name="T44" fmla="*/ 16 w 86"/>
                <a:gd name="T45" fmla="*/ 186 h 253"/>
                <a:gd name="T46" fmla="*/ 11 w 86"/>
                <a:gd name="T47" fmla="*/ 180 h 253"/>
                <a:gd name="T48" fmla="*/ 7 w 86"/>
                <a:gd name="T49" fmla="*/ 169 h 253"/>
                <a:gd name="T50" fmla="*/ 4 w 86"/>
                <a:gd name="T51" fmla="*/ 154 h 253"/>
                <a:gd name="T52" fmla="*/ 3 w 86"/>
                <a:gd name="T53" fmla="*/ 146 h 253"/>
                <a:gd name="T54" fmla="*/ 3 w 86"/>
                <a:gd name="T55" fmla="*/ 132 h 253"/>
                <a:gd name="T56" fmla="*/ 3 w 86"/>
                <a:gd name="T57" fmla="*/ 123 h 253"/>
                <a:gd name="T58" fmla="*/ 5 w 86"/>
                <a:gd name="T59" fmla="*/ 108 h 253"/>
                <a:gd name="T60" fmla="*/ 8 w 86"/>
                <a:gd name="T61" fmla="*/ 92 h 253"/>
                <a:gd name="T62" fmla="*/ 14 w 86"/>
                <a:gd name="T63" fmla="*/ 75 h 253"/>
                <a:gd name="T64" fmla="*/ 19 w 86"/>
                <a:gd name="T65" fmla="*/ 63 h 253"/>
                <a:gd name="T66" fmla="*/ 25 w 86"/>
                <a:gd name="T67" fmla="*/ 52 h 253"/>
                <a:gd name="T68" fmla="*/ 29 w 86"/>
                <a:gd name="T69" fmla="*/ 46 h 253"/>
                <a:gd name="T70" fmla="*/ 36 w 86"/>
                <a:gd name="T71" fmla="*/ 37 h 253"/>
                <a:gd name="T72" fmla="*/ 40 w 86"/>
                <a:gd name="T73" fmla="*/ 33 h 253"/>
                <a:gd name="T74" fmla="*/ 50 w 86"/>
                <a:gd name="T75" fmla="*/ 22 h 253"/>
                <a:gd name="T76" fmla="*/ 63 w 86"/>
                <a:gd name="T77" fmla="*/ 12 h 253"/>
                <a:gd name="T78" fmla="*/ 76 w 86"/>
                <a:gd name="T79" fmla="*/ 5 h 253"/>
                <a:gd name="T80" fmla="*/ 83 w 86"/>
                <a:gd name="T81" fmla="*/ 1 h 253"/>
                <a:gd name="T82" fmla="*/ 83 w 86"/>
                <a:gd name="T83" fmla="*/ 3 h 253"/>
                <a:gd name="T84" fmla="*/ 83 w 86"/>
                <a:gd name="T85" fmla="*/ 7 h 253"/>
                <a:gd name="T86" fmla="*/ 82 w 86"/>
                <a:gd name="T87" fmla="*/ 14 h 253"/>
                <a:gd name="T88" fmla="*/ 83 w 86"/>
                <a:gd name="T89" fmla="*/ 19 h 253"/>
                <a:gd name="T90" fmla="*/ 83 w 86"/>
                <a:gd name="T91" fmla="*/ 34 h 253"/>
                <a:gd name="T92" fmla="*/ 83 w 86"/>
                <a:gd name="T93" fmla="*/ 52 h 253"/>
                <a:gd name="T94" fmla="*/ 83 w 86"/>
                <a:gd name="T95" fmla="*/ 72 h 253"/>
                <a:gd name="T96" fmla="*/ 83 w 86"/>
                <a:gd name="T97" fmla="*/ 87 h 253"/>
                <a:gd name="T98" fmla="*/ 83 w 86"/>
                <a:gd name="T99" fmla="*/ 9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253">
                  <a:moveTo>
                    <a:pt x="83" y="99"/>
                  </a:moveTo>
                  <a:cubicBezTo>
                    <a:pt x="80" y="96"/>
                    <a:pt x="86" y="102"/>
                    <a:pt x="83" y="102"/>
                  </a:cubicBezTo>
                  <a:cubicBezTo>
                    <a:pt x="82" y="99"/>
                    <a:pt x="83" y="104"/>
                    <a:pt x="83" y="103"/>
                  </a:cubicBezTo>
                  <a:cubicBezTo>
                    <a:pt x="82" y="106"/>
                    <a:pt x="82" y="109"/>
                    <a:pt x="83" y="110"/>
                  </a:cubicBezTo>
                  <a:cubicBezTo>
                    <a:pt x="84" y="112"/>
                    <a:pt x="84" y="113"/>
                    <a:pt x="83" y="115"/>
                  </a:cubicBezTo>
                  <a:cubicBezTo>
                    <a:pt x="84" y="116"/>
                    <a:pt x="85" y="117"/>
                    <a:pt x="83" y="118"/>
                  </a:cubicBezTo>
                  <a:cubicBezTo>
                    <a:pt x="82" y="122"/>
                    <a:pt x="84" y="123"/>
                    <a:pt x="83" y="124"/>
                  </a:cubicBezTo>
                  <a:cubicBezTo>
                    <a:pt x="83" y="125"/>
                    <a:pt x="82" y="125"/>
                    <a:pt x="83" y="125"/>
                  </a:cubicBezTo>
                  <a:cubicBezTo>
                    <a:pt x="83" y="124"/>
                    <a:pt x="85" y="126"/>
                    <a:pt x="83" y="128"/>
                  </a:cubicBezTo>
                  <a:cubicBezTo>
                    <a:pt x="83" y="130"/>
                    <a:pt x="83" y="132"/>
                    <a:pt x="83" y="133"/>
                  </a:cubicBezTo>
                  <a:cubicBezTo>
                    <a:pt x="85" y="135"/>
                    <a:pt x="84" y="136"/>
                    <a:pt x="83" y="141"/>
                  </a:cubicBezTo>
                  <a:cubicBezTo>
                    <a:pt x="83" y="144"/>
                    <a:pt x="84" y="144"/>
                    <a:pt x="84" y="145"/>
                  </a:cubicBezTo>
                  <a:cubicBezTo>
                    <a:pt x="84" y="146"/>
                    <a:pt x="83" y="146"/>
                    <a:pt x="83" y="149"/>
                  </a:cubicBezTo>
                  <a:cubicBezTo>
                    <a:pt x="81" y="149"/>
                    <a:pt x="81" y="153"/>
                    <a:pt x="82" y="152"/>
                  </a:cubicBezTo>
                  <a:cubicBezTo>
                    <a:pt x="82" y="152"/>
                    <a:pt x="82" y="152"/>
                    <a:pt x="82" y="152"/>
                  </a:cubicBezTo>
                  <a:cubicBezTo>
                    <a:pt x="82" y="152"/>
                    <a:pt x="82" y="152"/>
                    <a:pt x="82" y="152"/>
                  </a:cubicBezTo>
                  <a:cubicBezTo>
                    <a:pt x="80" y="154"/>
                    <a:pt x="80" y="157"/>
                    <a:pt x="83" y="157"/>
                  </a:cubicBezTo>
                  <a:cubicBezTo>
                    <a:pt x="81" y="157"/>
                    <a:pt x="83" y="160"/>
                    <a:pt x="82" y="160"/>
                  </a:cubicBezTo>
                  <a:cubicBezTo>
                    <a:pt x="81" y="162"/>
                    <a:pt x="81" y="164"/>
                    <a:pt x="83" y="164"/>
                  </a:cubicBezTo>
                  <a:cubicBezTo>
                    <a:pt x="82" y="165"/>
                    <a:pt x="82" y="165"/>
                    <a:pt x="82" y="166"/>
                  </a:cubicBezTo>
                  <a:cubicBezTo>
                    <a:pt x="83" y="166"/>
                    <a:pt x="82" y="168"/>
                    <a:pt x="82" y="168"/>
                  </a:cubicBezTo>
                  <a:cubicBezTo>
                    <a:pt x="82" y="168"/>
                    <a:pt x="82" y="168"/>
                    <a:pt x="82" y="168"/>
                  </a:cubicBezTo>
                  <a:cubicBezTo>
                    <a:pt x="83" y="168"/>
                    <a:pt x="83" y="168"/>
                    <a:pt x="83" y="170"/>
                  </a:cubicBezTo>
                  <a:cubicBezTo>
                    <a:pt x="83" y="171"/>
                    <a:pt x="80" y="172"/>
                    <a:pt x="83" y="172"/>
                  </a:cubicBezTo>
                  <a:cubicBezTo>
                    <a:pt x="83" y="172"/>
                    <a:pt x="83" y="172"/>
                    <a:pt x="83" y="172"/>
                  </a:cubicBezTo>
                  <a:cubicBezTo>
                    <a:pt x="83" y="172"/>
                    <a:pt x="83" y="172"/>
                    <a:pt x="83" y="172"/>
                  </a:cubicBezTo>
                  <a:cubicBezTo>
                    <a:pt x="82" y="172"/>
                    <a:pt x="83" y="173"/>
                    <a:pt x="83" y="174"/>
                  </a:cubicBezTo>
                  <a:cubicBezTo>
                    <a:pt x="82" y="176"/>
                    <a:pt x="83" y="177"/>
                    <a:pt x="83" y="179"/>
                  </a:cubicBezTo>
                  <a:cubicBezTo>
                    <a:pt x="82" y="177"/>
                    <a:pt x="83" y="181"/>
                    <a:pt x="83" y="181"/>
                  </a:cubicBezTo>
                  <a:cubicBezTo>
                    <a:pt x="79" y="183"/>
                    <a:pt x="84" y="186"/>
                    <a:pt x="83" y="186"/>
                  </a:cubicBezTo>
                  <a:cubicBezTo>
                    <a:pt x="82" y="187"/>
                    <a:pt x="83" y="186"/>
                    <a:pt x="82" y="189"/>
                  </a:cubicBezTo>
                  <a:cubicBezTo>
                    <a:pt x="81" y="189"/>
                    <a:pt x="82" y="191"/>
                    <a:pt x="83" y="193"/>
                  </a:cubicBezTo>
                  <a:cubicBezTo>
                    <a:pt x="84" y="194"/>
                    <a:pt x="83" y="197"/>
                    <a:pt x="83" y="199"/>
                  </a:cubicBezTo>
                  <a:cubicBezTo>
                    <a:pt x="83" y="204"/>
                    <a:pt x="81" y="202"/>
                    <a:pt x="83" y="206"/>
                  </a:cubicBezTo>
                  <a:cubicBezTo>
                    <a:pt x="84" y="209"/>
                    <a:pt x="81" y="212"/>
                    <a:pt x="83" y="212"/>
                  </a:cubicBezTo>
                  <a:cubicBezTo>
                    <a:pt x="80" y="215"/>
                    <a:pt x="84" y="215"/>
                    <a:pt x="83" y="218"/>
                  </a:cubicBezTo>
                  <a:cubicBezTo>
                    <a:pt x="81" y="222"/>
                    <a:pt x="79" y="224"/>
                    <a:pt x="83" y="223"/>
                  </a:cubicBezTo>
                  <a:cubicBezTo>
                    <a:pt x="79" y="224"/>
                    <a:pt x="80" y="228"/>
                    <a:pt x="82" y="228"/>
                  </a:cubicBezTo>
                  <a:cubicBezTo>
                    <a:pt x="82" y="228"/>
                    <a:pt x="83" y="228"/>
                    <a:pt x="83" y="228"/>
                  </a:cubicBezTo>
                  <a:cubicBezTo>
                    <a:pt x="83" y="228"/>
                    <a:pt x="82" y="228"/>
                    <a:pt x="82" y="228"/>
                  </a:cubicBezTo>
                  <a:cubicBezTo>
                    <a:pt x="79" y="229"/>
                    <a:pt x="82" y="228"/>
                    <a:pt x="83" y="233"/>
                  </a:cubicBezTo>
                  <a:cubicBezTo>
                    <a:pt x="84" y="234"/>
                    <a:pt x="85" y="231"/>
                    <a:pt x="83" y="237"/>
                  </a:cubicBezTo>
                  <a:cubicBezTo>
                    <a:pt x="84" y="241"/>
                    <a:pt x="86" y="242"/>
                    <a:pt x="83" y="240"/>
                  </a:cubicBezTo>
                  <a:cubicBezTo>
                    <a:pt x="80" y="242"/>
                    <a:pt x="82" y="241"/>
                    <a:pt x="83" y="244"/>
                  </a:cubicBezTo>
                  <a:cubicBezTo>
                    <a:pt x="81" y="244"/>
                    <a:pt x="83" y="247"/>
                    <a:pt x="83" y="246"/>
                  </a:cubicBezTo>
                  <a:cubicBezTo>
                    <a:pt x="81" y="246"/>
                    <a:pt x="83" y="247"/>
                    <a:pt x="83" y="249"/>
                  </a:cubicBezTo>
                  <a:cubicBezTo>
                    <a:pt x="83" y="250"/>
                    <a:pt x="80" y="250"/>
                    <a:pt x="83" y="250"/>
                  </a:cubicBezTo>
                  <a:cubicBezTo>
                    <a:pt x="85" y="250"/>
                    <a:pt x="84" y="250"/>
                    <a:pt x="83" y="251"/>
                  </a:cubicBezTo>
                  <a:cubicBezTo>
                    <a:pt x="83" y="251"/>
                    <a:pt x="83" y="252"/>
                    <a:pt x="83" y="251"/>
                  </a:cubicBezTo>
                  <a:cubicBezTo>
                    <a:pt x="83" y="251"/>
                    <a:pt x="83" y="251"/>
                    <a:pt x="83" y="251"/>
                  </a:cubicBezTo>
                  <a:cubicBezTo>
                    <a:pt x="83" y="251"/>
                    <a:pt x="83" y="251"/>
                    <a:pt x="83" y="251"/>
                  </a:cubicBezTo>
                  <a:cubicBezTo>
                    <a:pt x="83" y="253"/>
                    <a:pt x="82" y="250"/>
                    <a:pt x="81" y="251"/>
                  </a:cubicBezTo>
                  <a:cubicBezTo>
                    <a:pt x="79" y="250"/>
                    <a:pt x="77" y="250"/>
                    <a:pt x="77" y="249"/>
                  </a:cubicBezTo>
                  <a:cubicBezTo>
                    <a:pt x="76" y="249"/>
                    <a:pt x="74" y="247"/>
                    <a:pt x="73" y="246"/>
                  </a:cubicBezTo>
                  <a:cubicBezTo>
                    <a:pt x="70" y="244"/>
                    <a:pt x="70" y="245"/>
                    <a:pt x="69" y="242"/>
                  </a:cubicBezTo>
                  <a:cubicBezTo>
                    <a:pt x="68" y="241"/>
                    <a:pt x="67" y="239"/>
                    <a:pt x="66" y="238"/>
                  </a:cubicBezTo>
                  <a:cubicBezTo>
                    <a:pt x="63" y="233"/>
                    <a:pt x="61" y="226"/>
                    <a:pt x="59" y="220"/>
                  </a:cubicBezTo>
                  <a:cubicBezTo>
                    <a:pt x="59" y="218"/>
                    <a:pt x="59" y="217"/>
                    <a:pt x="58" y="215"/>
                  </a:cubicBezTo>
                  <a:cubicBezTo>
                    <a:pt x="58" y="215"/>
                    <a:pt x="57" y="212"/>
                    <a:pt x="58" y="211"/>
                  </a:cubicBezTo>
                  <a:cubicBezTo>
                    <a:pt x="59" y="209"/>
                    <a:pt x="58" y="208"/>
                    <a:pt x="57" y="207"/>
                  </a:cubicBezTo>
                  <a:cubicBezTo>
                    <a:pt x="57" y="208"/>
                    <a:pt x="57" y="206"/>
                    <a:pt x="57" y="207"/>
                  </a:cubicBezTo>
                  <a:cubicBezTo>
                    <a:pt x="57" y="206"/>
                    <a:pt x="54" y="205"/>
                    <a:pt x="54" y="206"/>
                  </a:cubicBezTo>
                  <a:cubicBezTo>
                    <a:pt x="53" y="206"/>
                    <a:pt x="51" y="205"/>
                    <a:pt x="51" y="205"/>
                  </a:cubicBezTo>
                  <a:cubicBezTo>
                    <a:pt x="47" y="204"/>
                    <a:pt x="46" y="204"/>
                    <a:pt x="42" y="202"/>
                  </a:cubicBezTo>
                  <a:cubicBezTo>
                    <a:pt x="37" y="203"/>
                    <a:pt x="36" y="201"/>
                    <a:pt x="35" y="199"/>
                  </a:cubicBezTo>
                  <a:cubicBezTo>
                    <a:pt x="32" y="199"/>
                    <a:pt x="30" y="197"/>
                    <a:pt x="28" y="196"/>
                  </a:cubicBezTo>
                  <a:cubicBezTo>
                    <a:pt x="25" y="198"/>
                    <a:pt x="23" y="193"/>
                    <a:pt x="23" y="192"/>
                  </a:cubicBezTo>
                  <a:cubicBezTo>
                    <a:pt x="19" y="193"/>
                    <a:pt x="21" y="190"/>
                    <a:pt x="19" y="189"/>
                  </a:cubicBezTo>
                  <a:cubicBezTo>
                    <a:pt x="19" y="186"/>
                    <a:pt x="18" y="186"/>
                    <a:pt x="16" y="186"/>
                  </a:cubicBezTo>
                  <a:cubicBezTo>
                    <a:pt x="15" y="185"/>
                    <a:pt x="12" y="183"/>
                    <a:pt x="13" y="183"/>
                  </a:cubicBezTo>
                  <a:cubicBezTo>
                    <a:pt x="13" y="181"/>
                    <a:pt x="13" y="183"/>
                    <a:pt x="12" y="181"/>
                  </a:cubicBezTo>
                  <a:cubicBezTo>
                    <a:pt x="13" y="178"/>
                    <a:pt x="10" y="183"/>
                    <a:pt x="11" y="180"/>
                  </a:cubicBezTo>
                  <a:cubicBezTo>
                    <a:pt x="7" y="179"/>
                    <a:pt x="8" y="177"/>
                    <a:pt x="9" y="177"/>
                  </a:cubicBezTo>
                  <a:cubicBezTo>
                    <a:pt x="9" y="176"/>
                    <a:pt x="8" y="175"/>
                    <a:pt x="8" y="173"/>
                  </a:cubicBezTo>
                  <a:cubicBezTo>
                    <a:pt x="4" y="170"/>
                    <a:pt x="9" y="167"/>
                    <a:pt x="7" y="169"/>
                  </a:cubicBezTo>
                  <a:cubicBezTo>
                    <a:pt x="4" y="169"/>
                    <a:pt x="6" y="165"/>
                    <a:pt x="6" y="164"/>
                  </a:cubicBezTo>
                  <a:cubicBezTo>
                    <a:pt x="2" y="165"/>
                    <a:pt x="5" y="161"/>
                    <a:pt x="5" y="159"/>
                  </a:cubicBezTo>
                  <a:cubicBezTo>
                    <a:pt x="6" y="154"/>
                    <a:pt x="6" y="154"/>
                    <a:pt x="4" y="154"/>
                  </a:cubicBezTo>
                  <a:cubicBezTo>
                    <a:pt x="1" y="150"/>
                    <a:pt x="3" y="150"/>
                    <a:pt x="3" y="148"/>
                  </a:cubicBezTo>
                  <a:cubicBezTo>
                    <a:pt x="4" y="146"/>
                    <a:pt x="4" y="146"/>
                    <a:pt x="3" y="145"/>
                  </a:cubicBezTo>
                  <a:cubicBezTo>
                    <a:pt x="3" y="145"/>
                    <a:pt x="3" y="146"/>
                    <a:pt x="3" y="146"/>
                  </a:cubicBezTo>
                  <a:cubicBezTo>
                    <a:pt x="3" y="145"/>
                    <a:pt x="3" y="145"/>
                    <a:pt x="3" y="145"/>
                  </a:cubicBezTo>
                  <a:cubicBezTo>
                    <a:pt x="5" y="145"/>
                    <a:pt x="2" y="140"/>
                    <a:pt x="3" y="139"/>
                  </a:cubicBezTo>
                  <a:cubicBezTo>
                    <a:pt x="5" y="134"/>
                    <a:pt x="3" y="132"/>
                    <a:pt x="3" y="132"/>
                  </a:cubicBezTo>
                  <a:cubicBezTo>
                    <a:pt x="4" y="131"/>
                    <a:pt x="3" y="127"/>
                    <a:pt x="3" y="126"/>
                  </a:cubicBezTo>
                  <a:cubicBezTo>
                    <a:pt x="3" y="124"/>
                    <a:pt x="3" y="124"/>
                    <a:pt x="4" y="123"/>
                  </a:cubicBezTo>
                  <a:cubicBezTo>
                    <a:pt x="3" y="123"/>
                    <a:pt x="3" y="123"/>
                    <a:pt x="3" y="123"/>
                  </a:cubicBezTo>
                  <a:cubicBezTo>
                    <a:pt x="0" y="123"/>
                    <a:pt x="4" y="120"/>
                    <a:pt x="4" y="118"/>
                  </a:cubicBezTo>
                  <a:cubicBezTo>
                    <a:pt x="3" y="117"/>
                    <a:pt x="5" y="113"/>
                    <a:pt x="4" y="113"/>
                  </a:cubicBezTo>
                  <a:cubicBezTo>
                    <a:pt x="6" y="112"/>
                    <a:pt x="7" y="113"/>
                    <a:pt x="5" y="108"/>
                  </a:cubicBezTo>
                  <a:cubicBezTo>
                    <a:pt x="5" y="104"/>
                    <a:pt x="7" y="105"/>
                    <a:pt x="6" y="103"/>
                  </a:cubicBezTo>
                  <a:cubicBezTo>
                    <a:pt x="8" y="105"/>
                    <a:pt x="8" y="102"/>
                    <a:pt x="7" y="98"/>
                  </a:cubicBezTo>
                  <a:cubicBezTo>
                    <a:pt x="8" y="96"/>
                    <a:pt x="12" y="95"/>
                    <a:pt x="8" y="92"/>
                  </a:cubicBezTo>
                  <a:cubicBezTo>
                    <a:pt x="11" y="88"/>
                    <a:pt x="12" y="88"/>
                    <a:pt x="10" y="86"/>
                  </a:cubicBezTo>
                  <a:cubicBezTo>
                    <a:pt x="11" y="84"/>
                    <a:pt x="14" y="82"/>
                    <a:pt x="12" y="81"/>
                  </a:cubicBezTo>
                  <a:cubicBezTo>
                    <a:pt x="14" y="79"/>
                    <a:pt x="17" y="77"/>
                    <a:pt x="14" y="75"/>
                  </a:cubicBezTo>
                  <a:cubicBezTo>
                    <a:pt x="13" y="74"/>
                    <a:pt x="15" y="70"/>
                    <a:pt x="16" y="69"/>
                  </a:cubicBezTo>
                  <a:cubicBezTo>
                    <a:pt x="21" y="68"/>
                    <a:pt x="14" y="66"/>
                    <a:pt x="18" y="66"/>
                  </a:cubicBezTo>
                  <a:cubicBezTo>
                    <a:pt x="19" y="62"/>
                    <a:pt x="22" y="64"/>
                    <a:pt x="19" y="63"/>
                  </a:cubicBezTo>
                  <a:cubicBezTo>
                    <a:pt x="19" y="64"/>
                    <a:pt x="20" y="61"/>
                    <a:pt x="21" y="59"/>
                  </a:cubicBezTo>
                  <a:cubicBezTo>
                    <a:pt x="21" y="57"/>
                    <a:pt x="22" y="61"/>
                    <a:pt x="23" y="56"/>
                  </a:cubicBezTo>
                  <a:cubicBezTo>
                    <a:pt x="25" y="56"/>
                    <a:pt x="23" y="53"/>
                    <a:pt x="25" y="52"/>
                  </a:cubicBezTo>
                  <a:cubicBezTo>
                    <a:pt x="24" y="51"/>
                    <a:pt x="26" y="46"/>
                    <a:pt x="27" y="49"/>
                  </a:cubicBezTo>
                  <a:cubicBezTo>
                    <a:pt x="29" y="48"/>
                    <a:pt x="30" y="47"/>
                    <a:pt x="31" y="46"/>
                  </a:cubicBezTo>
                  <a:cubicBezTo>
                    <a:pt x="30" y="46"/>
                    <a:pt x="30" y="46"/>
                    <a:pt x="29" y="46"/>
                  </a:cubicBezTo>
                  <a:cubicBezTo>
                    <a:pt x="31" y="45"/>
                    <a:pt x="32" y="45"/>
                    <a:pt x="31" y="46"/>
                  </a:cubicBezTo>
                  <a:cubicBezTo>
                    <a:pt x="34" y="47"/>
                    <a:pt x="34" y="44"/>
                    <a:pt x="32" y="41"/>
                  </a:cubicBezTo>
                  <a:cubicBezTo>
                    <a:pt x="32" y="37"/>
                    <a:pt x="34" y="40"/>
                    <a:pt x="36" y="37"/>
                  </a:cubicBezTo>
                  <a:cubicBezTo>
                    <a:pt x="38" y="38"/>
                    <a:pt x="39" y="34"/>
                    <a:pt x="40" y="33"/>
                  </a:cubicBezTo>
                  <a:cubicBezTo>
                    <a:pt x="39" y="33"/>
                    <a:pt x="39" y="33"/>
                    <a:pt x="39" y="33"/>
                  </a:cubicBezTo>
                  <a:cubicBezTo>
                    <a:pt x="40" y="32"/>
                    <a:pt x="40" y="33"/>
                    <a:pt x="40" y="33"/>
                  </a:cubicBezTo>
                  <a:cubicBezTo>
                    <a:pt x="41" y="33"/>
                    <a:pt x="41" y="31"/>
                    <a:pt x="43" y="29"/>
                  </a:cubicBezTo>
                  <a:cubicBezTo>
                    <a:pt x="43" y="28"/>
                    <a:pt x="47" y="27"/>
                    <a:pt x="47" y="26"/>
                  </a:cubicBezTo>
                  <a:cubicBezTo>
                    <a:pt x="50" y="22"/>
                    <a:pt x="50" y="25"/>
                    <a:pt x="50" y="22"/>
                  </a:cubicBezTo>
                  <a:cubicBezTo>
                    <a:pt x="52" y="17"/>
                    <a:pt x="55" y="20"/>
                    <a:pt x="55" y="19"/>
                  </a:cubicBezTo>
                  <a:cubicBezTo>
                    <a:pt x="54" y="17"/>
                    <a:pt x="55" y="15"/>
                    <a:pt x="59" y="15"/>
                  </a:cubicBezTo>
                  <a:cubicBezTo>
                    <a:pt x="61" y="13"/>
                    <a:pt x="62" y="12"/>
                    <a:pt x="63" y="12"/>
                  </a:cubicBezTo>
                  <a:cubicBezTo>
                    <a:pt x="61" y="9"/>
                    <a:pt x="65" y="9"/>
                    <a:pt x="68" y="9"/>
                  </a:cubicBezTo>
                  <a:cubicBezTo>
                    <a:pt x="70" y="9"/>
                    <a:pt x="71" y="8"/>
                    <a:pt x="72" y="6"/>
                  </a:cubicBezTo>
                  <a:cubicBezTo>
                    <a:pt x="75" y="9"/>
                    <a:pt x="72" y="3"/>
                    <a:pt x="76" y="5"/>
                  </a:cubicBezTo>
                  <a:cubicBezTo>
                    <a:pt x="78" y="4"/>
                    <a:pt x="79" y="0"/>
                    <a:pt x="79" y="3"/>
                  </a:cubicBezTo>
                  <a:cubicBezTo>
                    <a:pt x="82" y="3"/>
                    <a:pt x="81" y="2"/>
                    <a:pt x="83" y="1"/>
                  </a:cubicBezTo>
                  <a:cubicBezTo>
                    <a:pt x="83" y="1"/>
                    <a:pt x="83" y="1"/>
                    <a:pt x="83" y="1"/>
                  </a:cubicBezTo>
                  <a:cubicBezTo>
                    <a:pt x="83" y="2"/>
                    <a:pt x="83" y="2"/>
                    <a:pt x="83" y="1"/>
                  </a:cubicBezTo>
                  <a:cubicBezTo>
                    <a:pt x="83" y="1"/>
                    <a:pt x="82" y="1"/>
                    <a:pt x="83" y="2"/>
                  </a:cubicBezTo>
                  <a:cubicBezTo>
                    <a:pt x="83" y="2"/>
                    <a:pt x="83" y="4"/>
                    <a:pt x="83" y="3"/>
                  </a:cubicBezTo>
                  <a:cubicBezTo>
                    <a:pt x="82" y="4"/>
                    <a:pt x="85" y="5"/>
                    <a:pt x="83" y="5"/>
                  </a:cubicBezTo>
                  <a:cubicBezTo>
                    <a:pt x="82" y="4"/>
                    <a:pt x="82" y="4"/>
                    <a:pt x="82" y="5"/>
                  </a:cubicBezTo>
                  <a:cubicBezTo>
                    <a:pt x="82" y="6"/>
                    <a:pt x="83" y="7"/>
                    <a:pt x="83" y="7"/>
                  </a:cubicBezTo>
                  <a:cubicBezTo>
                    <a:pt x="82" y="7"/>
                    <a:pt x="80" y="8"/>
                    <a:pt x="82" y="9"/>
                  </a:cubicBezTo>
                  <a:cubicBezTo>
                    <a:pt x="82" y="8"/>
                    <a:pt x="84" y="13"/>
                    <a:pt x="83" y="10"/>
                  </a:cubicBezTo>
                  <a:cubicBezTo>
                    <a:pt x="82" y="13"/>
                    <a:pt x="79" y="13"/>
                    <a:pt x="82" y="14"/>
                  </a:cubicBezTo>
                  <a:cubicBezTo>
                    <a:pt x="83" y="13"/>
                    <a:pt x="83" y="14"/>
                    <a:pt x="83" y="15"/>
                  </a:cubicBezTo>
                  <a:cubicBezTo>
                    <a:pt x="83" y="15"/>
                    <a:pt x="83" y="16"/>
                    <a:pt x="83" y="17"/>
                  </a:cubicBezTo>
                  <a:cubicBezTo>
                    <a:pt x="82" y="18"/>
                    <a:pt x="82" y="19"/>
                    <a:pt x="83" y="19"/>
                  </a:cubicBezTo>
                  <a:cubicBezTo>
                    <a:pt x="81" y="19"/>
                    <a:pt x="82" y="22"/>
                    <a:pt x="83" y="23"/>
                  </a:cubicBezTo>
                  <a:cubicBezTo>
                    <a:pt x="82" y="25"/>
                    <a:pt x="85" y="29"/>
                    <a:pt x="83" y="28"/>
                  </a:cubicBezTo>
                  <a:cubicBezTo>
                    <a:pt x="82" y="31"/>
                    <a:pt x="85" y="34"/>
                    <a:pt x="83" y="34"/>
                  </a:cubicBezTo>
                  <a:cubicBezTo>
                    <a:pt x="83" y="38"/>
                    <a:pt x="80" y="37"/>
                    <a:pt x="83" y="39"/>
                  </a:cubicBezTo>
                  <a:cubicBezTo>
                    <a:pt x="81" y="40"/>
                    <a:pt x="80" y="41"/>
                    <a:pt x="83" y="45"/>
                  </a:cubicBezTo>
                  <a:cubicBezTo>
                    <a:pt x="85" y="47"/>
                    <a:pt x="82" y="49"/>
                    <a:pt x="83" y="52"/>
                  </a:cubicBezTo>
                  <a:cubicBezTo>
                    <a:pt x="80" y="57"/>
                    <a:pt x="80" y="56"/>
                    <a:pt x="83" y="58"/>
                  </a:cubicBezTo>
                  <a:cubicBezTo>
                    <a:pt x="86" y="62"/>
                    <a:pt x="83" y="63"/>
                    <a:pt x="83" y="65"/>
                  </a:cubicBezTo>
                  <a:cubicBezTo>
                    <a:pt x="82" y="69"/>
                    <a:pt x="85" y="73"/>
                    <a:pt x="83" y="72"/>
                  </a:cubicBezTo>
                  <a:cubicBezTo>
                    <a:pt x="86" y="74"/>
                    <a:pt x="85" y="78"/>
                    <a:pt x="83" y="79"/>
                  </a:cubicBezTo>
                  <a:cubicBezTo>
                    <a:pt x="83" y="80"/>
                    <a:pt x="83" y="81"/>
                    <a:pt x="83" y="82"/>
                  </a:cubicBezTo>
                  <a:cubicBezTo>
                    <a:pt x="83" y="83"/>
                    <a:pt x="83" y="87"/>
                    <a:pt x="83" y="87"/>
                  </a:cubicBezTo>
                  <a:cubicBezTo>
                    <a:pt x="84" y="87"/>
                    <a:pt x="84" y="89"/>
                    <a:pt x="84" y="91"/>
                  </a:cubicBezTo>
                  <a:cubicBezTo>
                    <a:pt x="85" y="95"/>
                    <a:pt x="85" y="95"/>
                    <a:pt x="83" y="94"/>
                  </a:cubicBezTo>
                  <a:cubicBezTo>
                    <a:pt x="81" y="96"/>
                    <a:pt x="81" y="94"/>
                    <a:pt x="83" y="99"/>
                  </a:cubicBezTo>
                  <a:close/>
                </a:path>
              </a:pathLst>
            </a:cu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矩形 11"/>
            <p:cNvSpPr/>
            <p:nvPr/>
          </p:nvSpPr>
          <p:spPr>
            <a:xfrm>
              <a:off x="2379" y="4116"/>
              <a:ext cx="1174" cy="582"/>
            </a:xfrm>
            <a:prstGeom prst="rect">
              <a:avLst/>
            </a:prstGeom>
          </p:spPr>
          <p:txBody>
            <a:bodyPr wrap="square">
              <a:spAutoFit/>
            </a:bodyPr>
            <a:lstStyle/>
            <a:p>
              <a:pPr algn="ctr"/>
              <a:r>
                <a:rPr lang="en-US" altLang="zh-CN" dirty="0">
                  <a:solidFill>
                    <a:prstClr val="white"/>
                  </a:solidFill>
                  <a:latin typeface="Open Sans" panose="020B0606030504020204" pitchFamily="34" charset="0"/>
                  <a:ea typeface="Open Sans" panose="020B0606030504020204" pitchFamily="34" charset="0"/>
                  <a:cs typeface="Open Sans" panose="020B0606030504020204" pitchFamily="34" charset="0"/>
                </a:rPr>
                <a:t>01</a:t>
              </a:r>
              <a:endParaRPr lang="zh-CN" altLang="en-US" dirty="0">
                <a:solidFill>
                  <a:prstClr val="white"/>
                </a:solidFill>
                <a:latin typeface="Open Sans" panose="020B0606030504020204" pitchFamily="34" charset="0"/>
                <a:ea typeface="微软雅黑" panose="020B0503020204020204" charset="-122"/>
                <a:cs typeface="Open Sans" panose="020B0606030504020204" pitchFamily="34" charset="0"/>
              </a:endParaRPr>
            </a:p>
          </p:txBody>
        </p:sp>
      </p:grpSp>
      <p:grpSp>
        <p:nvGrpSpPr>
          <p:cNvPr id="18" name="组合 17"/>
          <p:cNvGrpSpPr/>
          <p:nvPr/>
        </p:nvGrpSpPr>
        <p:grpSpPr>
          <a:xfrm>
            <a:off x="2034540" y="1796415"/>
            <a:ext cx="1041400" cy="2438400"/>
            <a:chOff x="3204" y="2829"/>
            <a:chExt cx="1640" cy="3840"/>
          </a:xfrm>
        </p:grpSpPr>
        <p:sp>
          <p:nvSpPr>
            <p:cNvPr id="9" name="Freeform 7"/>
            <p:cNvSpPr/>
            <p:nvPr/>
          </p:nvSpPr>
          <p:spPr bwMode="auto">
            <a:xfrm>
              <a:off x="3457" y="2829"/>
              <a:ext cx="1179" cy="3841"/>
            </a:xfrm>
            <a:custGeom>
              <a:avLst/>
              <a:gdLst>
                <a:gd name="T0" fmla="*/ 84 w 88"/>
                <a:gd name="T1" fmla="*/ 284 h 287"/>
                <a:gd name="T2" fmla="*/ 79 w 88"/>
                <a:gd name="T3" fmla="*/ 284 h 287"/>
                <a:gd name="T4" fmla="*/ 24 w 88"/>
                <a:gd name="T5" fmla="*/ 282 h 287"/>
                <a:gd name="T6" fmla="*/ 7 w 88"/>
                <a:gd name="T7" fmla="*/ 274 h 287"/>
                <a:gd name="T8" fmla="*/ 5 w 88"/>
                <a:gd name="T9" fmla="*/ 272 h 287"/>
                <a:gd name="T10" fmla="*/ 5 w 88"/>
                <a:gd name="T11" fmla="*/ 264 h 287"/>
                <a:gd name="T12" fmla="*/ 5 w 88"/>
                <a:gd name="T13" fmla="*/ 246 h 287"/>
                <a:gd name="T14" fmla="*/ 5 w 88"/>
                <a:gd name="T15" fmla="*/ 221 h 287"/>
                <a:gd name="T16" fmla="*/ 5 w 88"/>
                <a:gd name="T17" fmla="*/ 190 h 287"/>
                <a:gd name="T18" fmla="*/ 5 w 88"/>
                <a:gd name="T19" fmla="*/ 165 h 287"/>
                <a:gd name="T20" fmla="*/ 5 w 88"/>
                <a:gd name="T21" fmla="*/ 154 h 287"/>
                <a:gd name="T22" fmla="*/ 5 w 88"/>
                <a:gd name="T23" fmla="*/ 135 h 287"/>
                <a:gd name="T24" fmla="*/ 3 w 88"/>
                <a:gd name="T25" fmla="*/ 120 h 287"/>
                <a:gd name="T26" fmla="*/ 6 w 88"/>
                <a:gd name="T27" fmla="*/ 109 h 287"/>
                <a:gd name="T28" fmla="*/ 6 w 88"/>
                <a:gd name="T29" fmla="*/ 98 h 287"/>
                <a:gd name="T30" fmla="*/ 5 w 88"/>
                <a:gd name="T31" fmla="*/ 85 h 287"/>
                <a:gd name="T32" fmla="*/ 5 w 88"/>
                <a:gd name="T33" fmla="*/ 74 h 287"/>
                <a:gd name="T34" fmla="*/ 5 w 88"/>
                <a:gd name="T35" fmla="*/ 60 h 287"/>
                <a:gd name="T36" fmla="*/ 5 w 88"/>
                <a:gd name="T37" fmla="*/ 50 h 287"/>
                <a:gd name="T38" fmla="*/ 6 w 88"/>
                <a:gd name="T39" fmla="*/ 39 h 287"/>
                <a:gd name="T40" fmla="*/ 4 w 88"/>
                <a:gd name="T41" fmla="*/ 29 h 287"/>
                <a:gd name="T42" fmla="*/ 5 w 88"/>
                <a:gd name="T43" fmla="*/ 18 h 287"/>
                <a:gd name="T44" fmla="*/ 8 w 88"/>
                <a:gd name="T45" fmla="*/ 14 h 287"/>
                <a:gd name="T46" fmla="*/ 19 w 88"/>
                <a:gd name="T47" fmla="*/ 10 h 287"/>
                <a:gd name="T48" fmla="*/ 40 w 88"/>
                <a:gd name="T49" fmla="*/ 5 h 287"/>
                <a:gd name="T50" fmla="*/ 51 w 88"/>
                <a:gd name="T51" fmla="*/ 4 h 287"/>
                <a:gd name="T52" fmla="*/ 74 w 88"/>
                <a:gd name="T53" fmla="*/ 2 h 287"/>
                <a:gd name="T54" fmla="*/ 84 w 88"/>
                <a:gd name="T55" fmla="*/ 2 h 287"/>
                <a:gd name="T56" fmla="*/ 84 w 88"/>
                <a:gd name="T57" fmla="*/ 8 h 287"/>
                <a:gd name="T58" fmla="*/ 84 w 88"/>
                <a:gd name="T59" fmla="*/ 22 h 287"/>
                <a:gd name="T60" fmla="*/ 84 w 88"/>
                <a:gd name="T61" fmla="*/ 45 h 287"/>
                <a:gd name="T62" fmla="*/ 84 w 88"/>
                <a:gd name="T63" fmla="*/ 73 h 287"/>
                <a:gd name="T64" fmla="*/ 84 w 88"/>
                <a:gd name="T65" fmla="*/ 88 h 287"/>
                <a:gd name="T66" fmla="*/ 84 w 88"/>
                <a:gd name="T67" fmla="*/ 105 h 287"/>
                <a:gd name="T68" fmla="*/ 85 w 88"/>
                <a:gd name="T69" fmla="*/ 119 h 287"/>
                <a:gd name="T70" fmla="*/ 83 w 88"/>
                <a:gd name="T71" fmla="*/ 127 h 287"/>
                <a:gd name="T72" fmla="*/ 84 w 88"/>
                <a:gd name="T73" fmla="*/ 143 h 287"/>
                <a:gd name="T74" fmla="*/ 84 w 88"/>
                <a:gd name="T75" fmla="*/ 151 h 287"/>
                <a:gd name="T76" fmla="*/ 84 w 88"/>
                <a:gd name="T77" fmla="*/ 156 h 287"/>
                <a:gd name="T78" fmla="*/ 85 w 88"/>
                <a:gd name="T79" fmla="*/ 163 h 287"/>
                <a:gd name="T80" fmla="*/ 85 w 88"/>
                <a:gd name="T81" fmla="*/ 163 h 287"/>
                <a:gd name="T82" fmla="*/ 85 w 88"/>
                <a:gd name="T83" fmla="*/ 163 h 287"/>
                <a:gd name="T84" fmla="*/ 84 w 88"/>
                <a:gd name="T85" fmla="*/ 168 h 287"/>
                <a:gd name="T86" fmla="*/ 85 w 88"/>
                <a:gd name="T87" fmla="*/ 174 h 287"/>
                <a:gd name="T88" fmla="*/ 84 w 88"/>
                <a:gd name="T89" fmla="*/ 176 h 287"/>
                <a:gd name="T90" fmla="*/ 84 w 88"/>
                <a:gd name="T91" fmla="*/ 177 h 287"/>
                <a:gd name="T92" fmla="*/ 84 w 88"/>
                <a:gd name="T93" fmla="*/ 178 h 287"/>
                <a:gd name="T94" fmla="*/ 84 w 88"/>
                <a:gd name="T95" fmla="*/ 182 h 287"/>
                <a:gd name="T96" fmla="*/ 85 w 88"/>
                <a:gd name="T97" fmla="*/ 185 h 287"/>
                <a:gd name="T98" fmla="*/ 85 w 88"/>
                <a:gd name="T99" fmla="*/ 192 h 287"/>
                <a:gd name="T100" fmla="*/ 84 w 88"/>
                <a:gd name="T101" fmla="*/ 214 h 287"/>
                <a:gd name="T102" fmla="*/ 84 w 88"/>
                <a:gd name="T103" fmla="*/ 242 h 287"/>
                <a:gd name="T104" fmla="*/ 84 w 88"/>
                <a:gd name="T105" fmla="*/ 264 h 287"/>
                <a:gd name="T106" fmla="*/ 84 w 88"/>
                <a:gd name="T107" fmla="*/ 273 h 287"/>
                <a:gd name="T108" fmla="*/ 84 w 88"/>
                <a:gd name="T109" fmla="*/ 28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 h="287">
                  <a:moveTo>
                    <a:pt x="84" y="284"/>
                  </a:moveTo>
                  <a:cubicBezTo>
                    <a:pt x="84" y="284"/>
                    <a:pt x="84" y="285"/>
                    <a:pt x="84" y="285"/>
                  </a:cubicBezTo>
                  <a:cubicBezTo>
                    <a:pt x="84" y="285"/>
                    <a:pt x="84" y="285"/>
                    <a:pt x="84" y="284"/>
                  </a:cubicBezTo>
                  <a:cubicBezTo>
                    <a:pt x="84" y="284"/>
                    <a:pt x="84" y="284"/>
                    <a:pt x="84" y="284"/>
                  </a:cubicBezTo>
                  <a:cubicBezTo>
                    <a:pt x="84" y="284"/>
                    <a:pt x="84" y="284"/>
                    <a:pt x="84" y="284"/>
                  </a:cubicBezTo>
                  <a:cubicBezTo>
                    <a:pt x="84" y="287"/>
                    <a:pt x="83" y="286"/>
                    <a:pt x="84" y="285"/>
                  </a:cubicBezTo>
                  <a:cubicBezTo>
                    <a:pt x="84" y="285"/>
                    <a:pt x="83" y="285"/>
                    <a:pt x="83" y="284"/>
                  </a:cubicBezTo>
                  <a:cubicBezTo>
                    <a:pt x="83" y="285"/>
                    <a:pt x="82" y="282"/>
                    <a:pt x="79" y="284"/>
                  </a:cubicBezTo>
                  <a:cubicBezTo>
                    <a:pt x="80" y="285"/>
                    <a:pt x="74" y="285"/>
                    <a:pt x="73" y="284"/>
                  </a:cubicBezTo>
                  <a:cubicBezTo>
                    <a:pt x="71" y="284"/>
                    <a:pt x="69" y="284"/>
                    <a:pt x="66" y="284"/>
                  </a:cubicBezTo>
                  <a:cubicBezTo>
                    <a:pt x="48" y="284"/>
                    <a:pt x="24" y="284"/>
                    <a:pt x="24" y="284"/>
                  </a:cubicBezTo>
                  <a:cubicBezTo>
                    <a:pt x="24" y="282"/>
                    <a:pt x="24" y="282"/>
                    <a:pt x="24" y="282"/>
                  </a:cubicBezTo>
                  <a:cubicBezTo>
                    <a:pt x="22" y="280"/>
                    <a:pt x="21" y="278"/>
                    <a:pt x="18" y="277"/>
                  </a:cubicBezTo>
                  <a:cubicBezTo>
                    <a:pt x="17" y="276"/>
                    <a:pt x="16" y="276"/>
                    <a:pt x="14" y="275"/>
                  </a:cubicBezTo>
                  <a:cubicBezTo>
                    <a:pt x="12" y="274"/>
                    <a:pt x="11" y="275"/>
                    <a:pt x="9" y="274"/>
                  </a:cubicBezTo>
                  <a:cubicBezTo>
                    <a:pt x="9" y="273"/>
                    <a:pt x="8" y="276"/>
                    <a:pt x="7" y="274"/>
                  </a:cubicBezTo>
                  <a:cubicBezTo>
                    <a:pt x="7" y="274"/>
                    <a:pt x="6" y="274"/>
                    <a:pt x="5" y="273"/>
                  </a:cubicBezTo>
                  <a:cubicBezTo>
                    <a:pt x="5" y="273"/>
                    <a:pt x="5" y="273"/>
                    <a:pt x="5" y="273"/>
                  </a:cubicBezTo>
                  <a:cubicBezTo>
                    <a:pt x="5" y="275"/>
                    <a:pt x="2" y="273"/>
                    <a:pt x="5" y="273"/>
                  </a:cubicBezTo>
                  <a:cubicBezTo>
                    <a:pt x="5" y="273"/>
                    <a:pt x="5" y="273"/>
                    <a:pt x="5" y="272"/>
                  </a:cubicBezTo>
                  <a:cubicBezTo>
                    <a:pt x="4" y="271"/>
                    <a:pt x="6" y="271"/>
                    <a:pt x="5" y="271"/>
                  </a:cubicBezTo>
                  <a:cubicBezTo>
                    <a:pt x="7" y="272"/>
                    <a:pt x="6" y="270"/>
                    <a:pt x="5" y="270"/>
                  </a:cubicBezTo>
                  <a:cubicBezTo>
                    <a:pt x="5" y="269"/>
                    <a:pt x="4" y="270"/>
                    <a:pt x="5" y="267"/>
                  </a:cubicBezTo>
                  <a:cubicBezTo>
                    <a:pt x="6" y="264"/>
                    <a:pt x="6" y="266"/>
                    <a:pt x="5" y="264"/>
                  </a:cubicBezTo>
                  <a:cubicBezTo>
                    <a:pt x="2" y="261"/>
                    <a:pt x="4" y="260"/>
                    <a:pt x="5" y="260"/>
                  </a:cubicBezTo>
                  <a:cubicBezTo>
                    <a:pt x="0" y="259"/>
                    <a:pt x="5" y="258"/>
                    <a:pt x="5" y="256"/>
                  </a:cubicBezTo>
                  <a:cubicBezTo>
                    <a:pt x="6" y="256"/>
                    <a:pt x="4" y="253"/>
                    <a:pt x="5" y="251"/>
                  </a:cubicBezTo>
                  <a:cubicBezTo>
                    <a:pt x="4" y="252"/>
                    <a:pt x="5" y="245"/>
                    <a:pt x="5" y="246"/>
                  </a:cubicBezTo>
                  <a:cubicBezTo>
                    <a:pt x="5" y="242"/>
                    <a:pt x="8" y="243"/>
                    <a:pt x="5" y="240"/>
                  </a:cubicBezTo>
                  <a:cubicBezTo>
                    <a:pt x="11" y="244"/>
                    <a:pt x="3" y="236"/>
                    <a:pt x="5" y="234"/>
                  </a:cubicBezTo>
                  <a:cubicBezTo>
                    <a:pt x="4" y="229"/>
                    <a:pt x="5" y="231"/>
                    <a:pt x="5" y="228"/>
                  </a:cubicBezTo>
                  <a:cubicBezTo>
                    <a:pt x="5" y="227"/>
                    <a:pt x="7" y="221"/>
                    <a:pt x="5" y="221"/>
                  </a:cubicBezTo>
                  <a:cubicBezTo>
                    <a:pt x="6" y="216"/>
                    <a:pt x="3" y="219"/>
                    <a:pt x="5" y="213"/>
                  </a:cubicBezTo>
                  <a:cubicBezTo>
                    <a:pt x="2" y="212"/>
                    <a:pt x="2" y="211"/>
                    <a:pt x="5" y="206"/>
                  </a:cubicBezTo>
                  <a:cubicBezTo>
                    <a:pt x="6" y="206"/>
                    <a:pt x="2" y="201"/>
                    <a:pt x="5" y="198"/>
                  </a:cubicBezTo>
                  <a:cubicBezTo>
                    <a:pt x="6" y="195"/>
                    <a:pt x="6" y="191"/>
                    <a:pt x="5" y="190"/>
                  </a:cubicBezTo>
                  <a:cubicBezTo>
                    <a:pt x="3" y="190"/>
                    <a:pt x="4" y="183"/>
                    <a:pt x="5" y="182"/>
                  </a:cubicBezTo>
                  <a:cubicBezTo>
                    <a:pt x="6" y="180"/>
                    <a:pt x="5" y="177"/>
                    <a:pt x="5" y="174"/>
                  </a:cubicBezTo>
                  <a:cubicBezTo>
                    <a:pt x="5" y="171"/>
                    <a:pt x="3" y="169"/>
                    <a:pt x="3" y="167"/>
                  </a:cubicBezTo>
                  <a:cubicBezTo>
                    <a:pt x="3" y="167"/>
                    <a:pt x="3" y="166"/>
                    <a:pt x="5" y="165"/>
                  </a:cubicBezTo>
                  <a:cubicBezTo>
                    <a:pt x="6" y="164"/>
                    <a:pt x="6" y="164"/>
                    <a:pt x="5" y="161"/>
                  </a:cubicBezTo>
                  <a:cubicBezTo>
                    <a:pt x="4" y="158"/>
                    <a:pt x="2" y="157"/>
                    <a:pt x="5" y="157"/>
                  </a:cubicBezTo>
                  <a:cubicBezTo>
                    <a:pt x="5" y="156"/>
                    <a:pt x="6" y="156"/>
                    <a:pt x="6" y="156"/>
                  </a:cubicBezTo>
                  <a:cubicBezTo>
                    <a:pt x="6" y="156"/>
                    <a:pt x="5" y="155"/>
                    <a:pt x="5" y="154"/>
                  </a:cubicBezTo>
                  <a:cubicBezTo>
                    <a:pt x="8" y="151"/>
                    <a:pt x="4" y="150"/>
                    <a:pt x="5" y="148"/>
                  </a:cubicBezTo>
                  <a:cubicBezTo>
                    <a:pt x="3" y="150"/>
                    <a:pt x="6" y="142"/>
                    <a:pt x="5" y="143"/>
                  </a:cubicBezTo>
                  <a:cubicBezTo>
                    <a:pt x="5" y="141"/>
                    <a:pt x="5" y="140"/>
                    <a:pt x="5" y="139"/>
                  </a:cubicBezTo>
                  <a:cubicBezTo>
                    <a:pt x="4" y="136"/>
                    <a:pt x="2" y="136"/>
                    <a:pt x="5" y="135"/>
                  </a:cubicBezTo>
                  <a:cubicBezTo>
                    <a:pt x="6" y="131"/>
                    <a:pt x="9" y="134"/>
                    <a:pt x="5" y="131"/>
                  </a:cubicBezTo>
                  <a:cubicBezTo>
                    <a:pt x="5" y="129"/>
                    <a:pt x="5" y="129"/>
                    <a:pt x="5" y="128"/>
                  </a:cubicBezTo>
                  <a:cubicBezTo>
                    <a:pt x="5" y="127"/>
                    <a:pt x="4" y="126"/>
                    <a:pt x="5" y="122"/>
                  </a:cubicBezTo>
                  <a:cubicBezTo>
                    <a:pt x="3" y="120"/>
                    <a:pt x="2" y="121"/>
                    <a:pt x="3" y="120"/>
                  </a:cubicBezTo>
                  <a:cubicBezTo>
                    <a:pt x="3" y="119"/>
                    <a:pt x="2" y="119"/>
                    <a:pt x="4" y="117"/>
                  </a:cubicBezTo>
                  <a:cubicBezTo>
                    <a:pt x="4" y="116"/>
                    <a:pt x="5" y="114"/>
                    <a:pt x="5" y="114"/>
                  </a:cubicBezTo>
                  <a:cubicBezTo>
                    <a:pt x="5" y="113"/>
                    <a:pt x="5" y="114"/>
                    <a:pt x="6" y="113"/>
                  </a:cubicBezTo>
                  <a:cubicBezTo>
                    <a:pt x="8" y="111"/>
                    <a:pt x="5" y="109"/>
                    <a:pt x="6" y="109"/>
                  </a:cubicBezTo>
                  <a:cubicBezTo>
                    <a:pt x="6" y="108"/>
                    <a:pt x="7" y="106"/>
                    <a:pt x="5" y="105"/>
                  </a:cubicBezTo>
                  <a:cubicBezTo>
                    <a:pt x="5" y="105"/>
                    <a:pt x="4" y="104"/>
                    <a:pt x="5" y="103"/>
                  </a:cubicBezTo>
                  <a:cubicBezTo>
                    <a:pt x="7" y="102"/>
                    <a:pt x="6" y="103"/>
                    <a:pt x="6" y="101"/>
                  </a:cubicBezTo>
                  <a:cubicBezTo>
                    <a:pt x="6" y="101"/>
                    <a:pt x="5" y="99"/>
                    <a:pt x="6" y="98"/>
                  </a:cubicBezTo>
                  <a:cubicBezTo>
                    <a:pt x="5" y="98"/>
                    <a:pt x="6" y="97"/>
                    <a:pt x="5" y="97"/>
                  </a:cubicBezTo>
                  <a:cubicBezTo>
                    <a:pt x="5" y="95"/>
                    <a:pt x="5" y="93"/>
                    <a:pt x="4" y="93"/>
                  </a:cubicBezTo>
                  <a:cubicBezTo>
                    <a:pt x="3" y="92"/>
                    <a:pt x="4" y="92"/>
                    <a:pt x="5" y="89"/>
                  </a:cubicBezTo>
                  <a:cubicBezTo>
                    <a:pt x="6" y="86"/>
                    <a:pt x="4" y="84"/>
                    <a:pt x="5" y="85"/>
                  </a:cubicBezTo>
                  <a:cubicBezTo>
                    <a:pt x="5" y="83"/>
                    <a:pt x="6" y="83"/>
                    <a:pt x="5" y="81"/>
                  </a:cubicBezTo>
                  <a:cubicBezTo>
                    <a:pt x="4" y="79"/>
                    <a:pt x="4" y="79"/>
                    <a:pt x="5" y="79"/>
                  </a:cubicBezTo>
                  <a:cubicBezTo>
                    <a:pt x="5" y="79"/>
                    <a:pt x="5" y="78"/>
                    <a:pt x="5" y="77"/>
                  </a:cubicBezTo>
                  <a:cubicBezTo>
                    <a:pt x="6" y="77"/>
                    <a:pt x="5" y="76"/>
                    <a:pt x="5" y="74"/>
                  </a:cubicBezTo>
                  <a:cubicBezTo>
                    <a:pt x="7" y="71"/>
                    <a:pt x="7" y="69"/>
                    <a:pt x="7" y="69"/>
                  </a:cubicBezTo>
                  <a:cubicBezTo>
                    <a:pt x="8" y="69"/>
                    <a:pt x="6" y="67"/>
                    <a:pt x="5" y="67"/>
                  </a:cubicBezTo>
                  <a:cubicBezTo>
                    <a:pt x="5" y="65"/>
                    <a:pt x="4" y="64"/>
                    <a:pt x="5" y="63"/>
                  </a:cubicBezTo>
                  <a:cubicBezTo>
                    <a:pt x="6" y="61"/>
                    <a:pt x="6" y="59"/>
                    <a:pt x="5" y="60"/>
                  </a:cubicBezTo>
                  <a:cubicBezTo>
                    <a:pt x="4" y="58"/>
                    <a:pt x="5" y="57"/>
                    <a:pt x="4" y="56"/>
                  </a:cubicBezTo>
                  <a:cubicBezTo>
                    <a:pt x="3" y="55"/>
                    <a:pt x="4" y="53"/>
                    <a:pt x="5" y="53"/>
                  </a:cubicBezTo>
                  <a:cubicBezTo>
                    <a:pt x="5" y="53"/>
                    <a:pt x="5" y="53"/>
                    <a:pt x="5" y="52"/>
                  </a:cubicBezTo>
                  <a:cubicBezTo>
                    <a:pt x="4" y="52"/>
                    <a:pt x="4" y="52"/>
                    <a:pt x="5" y="50"/>
                  </a:cubicBezTo>
                  <a:cubicBezTo>
                    <a:pt x="5" y="49"/>
                    <a:pt x="6" y="49"/>
                    <a:pt x="5" y="47"/>
                  </a:cubicBezTo>
                  <a:cubicBezTo>
                    <a:pt x="3" y="46"/>
                    <a:pt x="2" y="46"/>
                    <a:pt x="3" y="45"/>
                  </a:cubicBezTo>
                  <a:cubicBezTo>
                    <a:pt x="3" y="44"/>
                    <a:pt x="5" y="44"/>
                    <a:pt x="5" y="41"/>
                  </a:cubicBezTo>
                  <a:cubicBezTo>
                    <a:pt x="4" y="42"/>
                    <a:pt x="6" y="39"/>
                    <a:pt x="6" y="39"/>
                  </a:cubicBezTo>
                  <a:cubicBezTo>
                    <a:pt x="5" y="38"/>
                    <a:pt x="6" y="36"/>
                    <a:pt x="5" y="36"/>
                  </a:cubicBezTo>
                  <a:cubicBezTo>
                    <a:pt x="5" y="34"/>
                    <a:pt x="6" y="34"/>
                    <a:pt x="5" y="33"/>
                  </a:cubicBezTo>
                  <a:cubicBezTo>
                    <a:pt x="5" y="32"/>
                    <a:pt x="5" y="32"/>
                    <a:pt x="5" y="31"/>
                  </a:cubicBezTo>
                  <a:cubicBezTo>
                    <a:pt x="4" y="31"/>
                    <a:pt x="4" y="30"/>
                    <a:pt x="4" y="29"/>
                  </a:cubicBezTo>
                  <a:cubicBezTo>
                    <a:pt x="4" y="28"/>
                    <a:pt x="5" y="27"/>
                    <a:pt x="5" y="27"/>
                  </a:cubicBezTo>
                  <a:cubicBezTo>
                    <a:pt x="5" y="27"/>
                    <a:pt x="5" y="24"/>
                    <a:pt x="5" y="23"/>
                  </a:cubicBezTo>
                  <a:cubicBezTo>
                    <a:pt x="5" y="23"/>
                    <a:pt x="3" y="21"/>
                    <a:pt x="5" y="20"/>
                  </a:cubicBezTo>
                  <a:cubicBezTo>
                    <a:pt x="6" y="20"/>
                    <a:pt x="4" y="19"/>
                    <a:pt x="5" y="18"/>
                  </a:cubicBezTo>
                  <a:cubicBezTo>
                    <a:pt x="5" y="16"/>
                    <a:pt x="5" y="17"/>
                    <a:pt x="5" y="16"/>
                  </a:cubicBezTo>
                  <a:cubicBezTo>
                    <a:pt x="7" y="13"/>
                    <a:pt x="4" y="16"/>
                    <a:pt x="5" y="15"/>
                  </a:cubicBezTo>
                  <a:cubicBezTo>
                    <a:pt x="5" y="13"/>
                    <a:pt x="6" y="14"/>
                    <a:pt x="5" y="14"/>
                  </a:cubicBezTo>
                  <a:cubicBezTo>
                    <a:pt x="6" y="14"/>
                    <a:pt x="7" y="14"/>
                    <a:pt x="8" y="14"/>
                  </a:cubicBezTo>
                  <a:cubicBezTo>
                    <a:pt x="9" y="15"/>
                    <a:pt x="9" y="12"/>
                    <a:pt x="10" y="13"/>
                  </a:cubicBezTo>
                  <a:cubicBezTo>
                    <a:pt x="9" y="12"/>
                    <a:pt x="10" y="12"/>
                    <a:pt x="12" y="12"/>
                  </a:cubicBezTo>
                  <a:cubicBezTo>
                    <a:pt x="13" y="11"/>
                    <a:pt x="14" y="13"/>
                    <a:pt x="15" y="11"/>
                  </a:cubicBezTo>
                  <a:cubicBezTo>
                    <a:pt x="15" y="9"/>
                    <a:pt x="20" y="6"/>
                    <a:pt x="19" y="10"/>
                  </a:cubicBezTo>
                  <a:cubicBezTo>
                    <a:pt x="20" y="9"/>
                    <a:pt x="24" y="11"/>
                    <a:pt x="24" y="8"/>
                  </a:cubicBezTo>
                  <a:cubicBezTo>
                    <a:pt x="28" y="9"/>
                    <a:pt x="31" y="9"/>
                    <a:pt x="30" y="7"/>
                  </a:cubicBezTo>
                  <a:cubicBezTo>
                    <a:pt x="36" y="8"/>
                    <a:pt x="32" y="7"/>
                    <a:pt x="35" y="6"/>
                  </a:cubicBezTo>
                  <a:cubicBezTo>
                    <a:pt x="34" y="3"/>
                    <a:pt x="36" y="8"/>
                    <a:pt x="40" y="5"/>
                  </a:cubicBezTo>
                  <a:cubicBezTo>
                    <a:pt x="44" y="8"/>
                    <a:pt x="46" y="7"/>
                    <a:pt x="46" y="4"/>
                  </a:cubicBezTo>
                  <a:cubicBezTo>
                    <a:pt x="49" y="4"/>
                    <a:pt x="52" y="7"/>
                    <a:pt x="51" y="4"/>
                  </a:cubicBezTo>
                  <a:cubicBezTo>
                    <a:pt x="51" y="4"/>
                    <a:pt x="51" y="4"/>
                    <a:pt x="51" y="4"/>
                  </a:cubicBezTo>
                  <a:cubicBezTo>
                    <a:pt x="51" y="4"/>
                    <a:pt x="51" y="4"/>
                    <a:pt x="51" y="4"/>
                  </a:cubicBezTo>
                  <a:cubicBezTo>
                    <a:pt x="52" y="5"/>
                    <a:pt x="55" y="2"/>
                    <a:pt x="57" y="3"/>
                  </a:cubicBezTo>
                  <a:cubicBezTo>
                    <a:pt x="58" y="3"/>
                    <a:pt x="61" y="1"/>
                    <a:pt x="63" y="3"/>
                  </a:cubicBezTo>
                  <a:cubicBezTo>
                    <a:pt x="64" y="6"/>
                    <a:pt x="66" y="3"/>
                    <a:pt x="68" y="2"/>
                  </a:cubicBezTo>
                  <a:cubicBezTo>
                    <a:pt x="70" y="2"/>
                    <a:pt x="74" y="4"/>
                    <a:pt x="74" y="2"/>
                  </a:cubicBezTo>
                  <a:cubicBezTo>
                    <a:pt x="74" y="2"/>
                    <a:pt x="77" y="4"/>
                    <a:pt x="77" y="2"/>
                  </a:cubicBezTo>
                  <a:cubicBezTo>
                    <a:pt x="78" y="0"/>
                    <a:pt x="81" y="2"/>
                    <a:pt x="80" y="2"/>
                  </a:cubicBezTo>
                  <a:cubicBezTo>
                    <a:pt x="82" y="3"/>
                    <a:pt x="83" y="3"/>
                    <a:pt x="82" y="2"/>
                  </a:cubicBezTo>
                  <a:cubicBezTo>
                    <a:pt x="83" y="3"/>
                    <a:pt x="84" y="2"/>
                    <a:pt x="84" y="2"/>
                  </a:cubicBezTo>
                  <a:cubicBezTo>
                    <a:pt x="85" y="2"/>
                    <a:pt x="86" y="2"/>
                    <a:pt x="84" y="3"/>
                  </a:cubicBezTo>
                  <a:cubicBezTo>
                    <a:pt x="84" y="4"/>
                    <a:pt x="84" y="3"/>
                    <a:pt x="84" y="4"/>
                  </a:cubicBezTo>
                  <a:cubicBezTo>
                    <a:pt x="84" y="4"/>
                    <a:pt x="83" y="4"/>
                    <a:pt x="84" y="5"/>
                  </a:cubicBezTo>
                  <a:cubicBezTo>
                    <a:pt x="86" y="4"/>
                    <a:pt x="83" y="7"/>
                    <a:pt x="84" y="8"/>
                  </a:cubicBezTo>
                  <a:cubicBezTo>
                    <a:pt x="85" y="7"/>
                    <a:pt x="84" y="11"/>
                    <a:pt x="84" y="10"/>
                  </a:cubicBezTo>
                  <a:cubicBezTo>
                    <a:pt x="87" y="10"/>
                    <a:pt x="83" y="15"/>
                    <a:pt x="84" y="14"/>
                  </a:cubicBezTo>
                  <a:cubicBezTo>
                    <a:pt x="84" y="14"/>
                    <a:pt x="85" y="14"/>
                    <a:pt x="84" y="18"/>
                  </a:cubicBezTo>
                  <a:cubicBezTo>
                    <a:pt x="84" y="20"/>
                    <a:pt x="85" y="21"/>
                    <a:pt x="84" y="22"/>
                  </a:cubicBezTo>
                  <a:cubicBezTo>
                    <a:pt x="84" y="28"/>
                    <a:pt x="84" y="23"/>
                    <a:pt x="84" y="27"/>
                  </a:cubicBezTo>
                  <a:cubicBezTo>
                    <a:pt x="85" y="29"/>
                    <a:pt x="83" y="31"/>
                    <a:pt x="84" y="33"/>
                  </a:cubicBezTo>
                  <a:cubicBezTo>
                    <a:pt x="83" y="37"/>
                    <a:pt x="84" y="35"/>
                    <a:pt x="84" y="38"/>
                  </a:cubicBezTo>
                  <a:cubicBezTo>
                    <a:pt x="81" y="40"/>
                    <a:pt x="84" y="39"/>
                    <a:pt x="84" y="45"/>
                  </a:cubicBezTo>
                  <a:cubicBezTo>
                    <a:pt x="82" y="46"/>
                    <a:pt x="86" y="47"/>
                    <a:pt x="84" y="51"/>
                  </a:cubicBezTo>
                  <a:cubicBezTo>
                    <a:pt x="83" y="53"/>
                    <a:pt x="84" y="53"/>
                    <a:pt x="84" y="58"/>
                  </a:cubicBezTo>
                  <a:cubicBezTo>
                    <a:pt x="85" y="58"/>
                    <a:pt x="85" y="60"/>
                    <a:pt x="84" y="65"/>
                  </a:cubicBezTo>
                  <a:cubicBezTo>
                    <a:pt x="84" y="67"/>
                    <a:pt x="86" y="70"/>
                    <a:pt x="84" y="73"/>
                  </a:cubicBezTo>
                  <a:cubicBezTo>
                    <a:pt x="86" y="73"/>
                    <a:pt x="84" y="74"/>
                    <a:pt x="84" y="80"/>
                  </a:cubicBezTo>
                  <a:cubicBezTo>
                    <a:pt x="84" y="80"/>
                    <a:pt x="85" y="80"/>
                    <a:pt x="84" y="81"/>
                  </a:cubicBezTo>
                  <a:cubicBezTo>
                    <a:pt x="84" y="80"/>
                    <a:pt x="84" y="80"/>
                    <a:pt x="84" y="80"/>
                  </a:cubicBezTo>
                  <a:cubicBezTo>
                    <a:pt x="84" y="81"/>
                    <a:pt x="81" y="84"/>
                    <a:pt x="84" y="88"/>
                  </a:cubicBezTo>
                  <a:cubicBezTo>
                    <a:pt x="81" y="88"/>
                    <a:pt x="84" y="95"/>
                    <a:pt x="84" y="97"/>
                  </a:cubicBezTo>
                  <a:cubicBezTo>
                    <a:pt x="84" y="97"/>
                    <a:pt x="83" y="97"/>
                    <a:pt x="83" y="98"/>
                  </a:cubicBezTo>
                  <a:cubicBezTo>
                    <a:pt x="83" y="98"/>
                    <a:pt x="83" y="100"/>
                    <a:pt x="83" y="101"/>
                  </a:cubicBezTo>
                  <a:cubicBezTo>
                    <a:pt x="84" y="102"/>
                    <a:pt x="85" y="101"/>
                    <a:pt x="84" y="105"/>
                  </a:cubicBezTo>
                  <a:cubicBezTo>
                    <a:pt x="84" y="105"/>
                    <a:pt x="84" y="106"/>
                    <a:pt x="84" y="108"/>
                  </a:cubicBezTo>
                  <a:cubicBezTo>
                    <a:pt x="85" y="109"/>
                    <a:pt x="85" y="113"/>
                    <a:pt x="84" y="113"/>
                  </a:cubicBezTo>
                  <a:cubicBezTo>
                    <a:pt x="83" y="114"/>
                    <a:pt x="83" y="119"/>
                    <a:pt x="84" y="119"/>
                  </a:cubicBezTo>
                  <a:cubicBezTo>
                    <a:pt x="84" y="119"/>
                    <a:pt x="84" y="119"/>
                    <a:pt x="85" y="119"/>
                  </a:cubicBezTo>
                  <a:cubicBezTo>
                    <a:pt x="85" y="119"/>
                    <a:pt x="85" y="119"/>
                    <a:pt x="84" y="119"/>
                  </a:cubicBezTo>
                  <a:cubicBezTo>
                    <a:pt x="85" y="119"/>
                    <a:pt x="88" y="121"/>
                    <a:pt x="84" y="122"/>
                  </a:cubicBezTo>
                  <a:cubicBezTo>
                    <a:pt x="84" y="124"/>
                    <a:pt x="85" y="121"/>
                    <a:pt x="84" y="124"/>
                  </a:cubicBezTo>
                  <a:cubicBezTo>
                    <a:pt x="86" y="123"/>
                    <a:pt x="81" y="125"/>
                    <a:pt x="83" y="127"/>
                  </a:cubicBezTo>
                  <a:cubicBezTo>
                    <a:pt x="85" y="126"/>
                    <a:pt x="86" y="129"/>
                    <a:pt x="84" y="130"/>
                  </a:cubicBezTo>
                  <a:cubicBezTo>
                    <a:pt x="86" y="133"/>
                    <a:pt x="83" y="134"/>
                    <a:pt x="84" y="135"/>
                  </a:cubicBezTo>
                  <a:cubicBezTo>
                    <a:pt x="81" y="138"/>
                    <a:pt x="81" y="136"/>
                    <a:pt x="84" y="139"/>
                  </a:cubicBezTo>
                  <a:cubicBezTo>
                    <a:pt x="86" y="138"/>
                    <a:pt x="86" y="142"/>
                    <a:pt x="84" y="143"/>
                  </a:cubicBezTo>
                  <a:cubicBezTo>
                    <a:pt x="83" y="144"/>
                    <a:pt x="84" y="147"/>
                    <a:pt x="84" y="148"/>
                  </a:cubicBezTo>
                  <a:cubicBezTo>
                    <a:pt x="85" y="148"/>
                    <a:pt x="86" y="149"/>
                    <a:pt x="85" y="151"/>
                  </a:cubicBezTo>
                  <a:cubicBezTo>
                    <a:pt x="83" y="151"/>
                    <a:pt x="83" y="151"/>
                    <a:pt x="84" y="151"/>
                  </a:cubicBezTo>
                  <a:cubicBezTo>
                    <a:pt x="84" y="151"/>
                    <a:pt x="84" y="151"/>
                    <a:pt x="84" y="151"/>
                  </a:cubicBezTo>
                  <a:cubicBezTo>
                    <a:pt x="85" y="152"/>
                    <a:pt x="85" y="152"/>
                    <a:pt x="84" y="153"/>
                  </a:cubicBezTo>
                  <a:cubicBezTo>
                    <a:pt x="84" y="152"/>
                    <a:pt x="84" y="152"/>
                    <a:pt x="84" y="151"/>
                  </a:cubicBezTo>
                  <a:cubicBezTo>
                    <a:pt x="84" y="151"/>
                    <a:pt x="84" y="151"/>
                    <a:pt x="84" y="151"/>
                  </a:cubicBezTo>
                  <a:cubicBezTo>
                    <a:pt x="83" y="151"/>
                    <a:pt x="83" y="153"/>
                    <a:pt x="84" y="156"/>
                  </a:cubicBezTo>
                  <a:cubicBezTo>
                    <a:pt x="84" y="159"/>
                    <a:pt x="86" y="160"/>
                    <a:pt x="83" y="161"/>
                  </a:cubicBezTo>
                  <a:cubicBezTo>
                    <a:pt x="85" y="161"/>
                    <a:pt x="85" y="161"/>
                    <a:pt x="85" y="162"/>
                  </a:cubicBezTo>
                  <a:cubicBezTo>
                    <a:pt x="85" y="162"/>
                    <a:pt x="85" y="162"/>
                    <a:pt x="85" y="162"/>
                  </a:cubicBezTo>
                  <a:cubicBezTo>
                    <a:pt x="85" y="162"/>
                    <a:pt x="85" y="162"/>
                    <a:pt x="85" y="163"/>
                  </a:cubicBezTo>
                  <a:cubicBezTo>
                    <a:pt x="85" y="162"/>
                    <a:pt x="85" y="162"/>
                    <a:pt x="85" y="162"/>
                  </a:cubicBezTo>
                  <a:cubicBezTo>
                    <a:pt x="85" y="162"/>
                    <a:pt x="85" y="163"/>
                    <a:pt x="85" y="163"/>
                  </a:cubicBezTo>
                  <a:cubicBezTo>
                    <a:pt x="85" y="163"/>
                    <a:pt x="85" y="163"/>
                    <a:pt x="85" y="163"/>
                  </a:cubicBezTo>
                  <a:cubicBezTo>
                    <a:pt x="86" y="163"/>
                    <a:pt x="86" y="163"/>
                    <a:pt x="85" y="163"/>
                  </a:cubicBezTo>
                  <a:cubicBezTo>
                    <a:pt x="85" y="163"/>
                    <a:pt x="85" y="163"/>
                    <a:pt x="85" y="164"/>
                  </a:cubicBezTo>
                  <a:cubicBezTo>
                    <a:pt x="85" y="164"/>
                    <a:pt x="85" y="163"/>
                    <a:pt x="85" y="163"/>
                  </a:cubicBezTo>
                  <a:cubicBezTo>
                    <a:pt x="85" y="163"/>
                    <a:pt x="85" y="163"/>
                    <a:pt x="85" y="163"/>
                  </a:cubicBezTo>
                  <a:cubicBezTo>
                    <a:pt x="85" y="163"/>
                    <a:pt x="85" y="163"/>
                    <a:pt x="85" y="163"/>
                  </a:cubicBezTo>
                  <a:cubicBezTo>
                    <a:pt x="85" y="163"/>
                    <a:pt x="85" y="164"/>
                    <a:pt x="84" y="165"/>
                  </a:cubicBezTo>
                  <a:cubicBezTo>
                    <a:pt x="83" y="167"/>
                    <a:pt x="84" y="163"/>
                    <a:pt x="83" y="166"/>
                  </a:cubicBezTo>
                  <a:cubicBezTo>
                    <a:pt x="84" y="166"/>
                    <a:pt x="85" y="167"/>
                    <a:pt x="84" y="167"/>
                  </a:cubicBezTo>
                  <a:cubicBezTo>
                    <a:pt x="83" y="167"/>
                    <a:pt x="84" y="168"/>
                    <a:pt x="84" y="168"/>
                  </a:cubicBezTo>
                  <a:cubicBezTo>
                    <a:pt x="81" y="170"/>
                    <a:pt x="87" y="171"/>
                    <a:pt x="84" y="170"/>
                  </a:cubicBezTo>
                  <a:cubicBezTo>
                    <a:pt x="84" y="170"/>
                    <a:pt x="85" y="172"/>
                    <a:pt x="84" y="172"/>
                  </a:cubicBezTo>
                  <a:cubicBezTo>
                    <a:pt x="84" y="173"/>
                    <a:pt x="85" y="174"/>
                    <a:pt x="85" y="174"/>
                  </a:cubicBezTo>
                  <a:cubicBezTo>
                    <a:pt x="86" y="174"/>
                    <a:pt x="86" y="174"/>
                    <a:pt x="85" y="174"/>
                  </a:cubicBezTo>
                  <a:cubicBezTo>
                    <a:pt x="85" y="174"/>
                    <a:pt x="85" y="174"/>
                    <a:pt x="84" y="173"/>
                  </a:cubicBezTo>
                  <a:cubicBezTo>
                    <a:pt x="85" y="174"/>
                    <a:pt x="85" y="175"/>
                    <a:pt x="84" y="176"/>
                  </a:cubicBezTo>
                  <a:cubicBezTo>
                    <a:pt x="85" y="176"/>
                    <a:pt x="85" y="176"/>
                    <a:pt x="84" y="176"/>
                  </a:cubicBezTo>
                  <a:cubicBezTo>
                    <a:pt x="84" y="176"/>
                    <a:pt x="84" y="176"/>
                    <a:pt x="84" y="176"/>
                  </a:cubicBezTo>
                  <a:cubicBezTo>
                    <a:pt x="84" y="176"/>
                    <a:pt x="84" y="176"/>
                    <a:pt x="84" y="176"/>
                  </a:cubicBezTo>
                  <a:cubicBezTo>
                    <a:pt x="84" y="176"/>
                    <a:pt x="84" y="176"/>
                    <a:pt x="84" y="176"/>
                  </a:cubicBezTo>
                  <a:cubicBezTo>
                    <a:pt x="84" y="175"/>
                    <a:pt x="84" y="175"/>
                    <a:pt x="84" y="175"/>
                  </a:cubicBezTo>
                  <a:cubicBezTo>
                    <a:pt x="84" y="176"/>
                    <a:pt x="84" y="176"/>
                    <a:pt x="84" y="177"/>
                  </a:cubicBezTo>
                  <a:cubicBezTo>
                    <a:pt x="84" y="177"/>
                    <a:pt x="85" y="178"/>
                    <a:pt x="84" y="178"/>
                  </a:cubicBezTo>
                  <a:cubicBezTo>
                    <a:pt x="84" y="178"/>
                    <a:pt x="84" y="178"/>
                    <a:pt x="84" y="178"/>
                  </a:cubicBezTo>
                  <a:cubicBezTo>
                    <a:pt x="84" y="178"/>
                    <a:pt x="84" y="178"/>
                    <a:pt x="84" y="178"/>
                  </a:cubicBezTo>
                  <a:cubicBezTo>
                    <a:pt x="84" y="178"/>
                    <a:pt x="84" y="178"/>
                    <a:pt x="84" y="178"/>
                  </a:cubicBezTo>
                  <a:cubicBezTo>
                    <a:pt x="84" y="178"/>
                    <a:pt x="84" y="179"/>
                    <a:pt x="84" y="179"/>
                  </a:cubicBezTo>
                  <a:cubicBezTo>
                    <a:pt x="85" y="180"/>
                    <a:pt x="84" y="181"/>
                    <a:pt x="84" y="181"/>
                  </a:cubicBezTo>
                  <a:cubicBezTo>
                    <a:pt x="84" y="181"/>
                    <a:pt x="84" y="181"/>
                    <a:pt x="84" y="182"/>
                  </a:cubicBezTo>
                  <a:cubicBezTo>
                    <a:pt x="84" y="182"/>
                    <a:pt x="84" y="182"/>
                    <a:pt x="84" y="182"/>
                  </a:cubicBezTo>
                  <a:cubicBezTo>
                    <a:pt x="84" y="182"/>
                    <a:pt x="84" y="182"/>
                    <a:pt x="84" y="182"/>
                  </a:cubicBezTo>
                  <a:cubicBezTo>
                    <a:pt x="85" y="182"/>
                    <a:pt x="84" y="182"/>
                    <a:pt x="84" y="182"/>
                  </a:cubicBezTo>
                  <a:cubicBezTo>
                    <a:pt x="83" y="183"/>
                    <a:pt x="87" y="184"/>
                    <a:pt x="85" y="184"/>
                  </a:cubicBezTo>
                  <a:cubicBezTo>
                    <a:pt x="85" y="183"/>
                    <a:pt x="85" y="185"/>
                    <a:pt x="85" y="185"/>
                  </a:cubicBezTo>
                  <a:cubicBezTo>
                    <a:pt x="84" y="185"/>
                    <a:pt x="84" y="186"/>
                    <a:pt x="84" y="187"/>
                  </a:cubicBezTo>
                  <a:cubicBezTo>
                    <a:pt x="84" y="187"/>
                    <a:pt x="84" y="187"/>
                    <a:pt x="83" y="188"/>
                  </a:cubicBezTo>
                  <a:cubicBezTo>
                    <a:pt x="83" y="190"/>
                    <a:pt x="81" y="190"/>
                    <a:pt x="84" y="190"/>
                  </a:cubicBezTo>
                  <a:cubicBezTo>
                    <a:pt x="85" y="191"/>
                    <a:pt x="86" y="191"/>
                    <a:pt x="85" y="192"/>
                  </a:cubicBezTo>
                  <a:cubicBezTo>
                    <a:pt x="85" y="193"/>
                    <a:pt x="85" y="194"/>
                    <a:pt x="85" y="194"/>
                  </a:cubicBezTo>
                  <a:cubicBezTo>
                    <a:pt x="84" y="195"/>
                    <a:pt x="84" y="195"/>
                    <a:pt x="84" y="198"/>
                  </a:cubicBezTo>
                  <a:cubicBezTo>
                    <a:pt x="86" y="200"/>
                    <a:pt x="87" y="202"/>
                    <a:pt x="84" y="206"/>
                  </a:cubicBezTo>
                  <a:cubicBezTo>
                    <a:pt x="85" y="209"/>
                    <a:pt x="87" y="211"/>
                    <a:pt x="84" y="214"/>
                  </a:cubicBezTo>
                  <a:cubicBezTo>
                    <a:pt x="82" y="215"/>
                    <a:pt x="86" y="216"/>
                    <a:pt x="84" y="221"/>
                  </a:cubicBezTo>
                  <a:cubicBezTo>
                    <a:pt x="86" y="224"/>
                    <a:pt x="87" y="224"/>
                    <a:pt x="84" y="228"/>
                  </a:cubicBezTo>
                  <a:cubicBezTo>
                    <a:pt x="81" y="230"/>
                    <a:pt x="86" y="234"/>
                    <a:pt x="84" y="235"/>
                  </a:cubicBezTo>
                  <a:cubicBezTo>
                    <a:pt x="84" y="235"/>
                    <a:pt x="84" y="240"/>
                    <a:pt x="84" y="242"/>
                  </a:cubicBezTo>
                  <a:cubicBezTo>
                    <a:pt x="87" y="249"/>
                    <a:pt x="84" y="245"/>
                    <a:pt x="84" y="248"/>
                  </a:cubicBezTo>
                  <a:cubicBezTo>
                    <a:pt x="81" y="253"/>
                    <a:pt x="86" y="252"/>
                    <a:pt x="84" y="254"/>
                  </a:cubicBezTo>
                  <a:cubicBezTo>
                    <a:pt x="85" y="256"/>
                    <a:pt x="85" y="258"/>
                    <a:pt x="84" y="259"/>
                  </a:cubicBezTo>
                  <a:cubicBezTo>
                    <a:pt x="83" y="262"/>
                    <a:pt x="88" y="266"/>
                    <a:pt x="84" y="264"/>
                  </a:cubicBezTo>
                  <a:cubicBezTo>
                    <a:pt x="85" y="265"/>
                    <a:pt x="85" y="267"/>
                    <a:pt x="84" y="269"/>
                  </a:cubicBezTo>
                  <a:cubicBezTo>
                    <a:pt x="85" y="269"/>
                    <a:pt x="83" y="270"/>
                    <a:pt x="84" y="273"/>
                  </a:cubicBezTo>
                  <a:cubicBezTo>
                    <a:pt x="84" y="272"/>
                    <a:pt x="84" y="272"/>
                    <a:pt x="84" y="273"/>
                  </a:cubicBezTo>
                  <a:cubicBezTo>
                    <a:pt x="84" y="273"/>
                    <a:pt x="84" y="273"/>
                    <a:pt x="84" y="273"/>
                  </a:cubicBezTo>
                  <a:cubicBezTo>
                    <a:pt x="84" y="273"/>
                    <a:pt x="84" y="276"/>
                    <a:pt x="84" y="276"/>
                  </a:cubicBezTo>
                  <a:cubicBezTo>
                    <a:pt x="86" y="274"/>
                    <a:pt x="84" y="277"/>
                    <a:pt x="84" y="279"/>
                  </a:cubicBezTo>
                  <a:cubicBezTo>
                    <a:pt x="83" y="281"/>
                    <a:pt x="84" y="282"/>
                    <a:pt x="84" y="281"/>
                  </a:cubicBezTo>
                  <a:cubicBezTo>
                    <a:pt x="84" y="281"/>
                    <a:pt x="86" y="280"/>
                    <a:pt x="84" y="283"/>
                  </a:cubicBezTo>
                  <a:cubicBezTo>
                    <a:pt x="87" y="283"/>
                    <a:pt x="87" y="283"/>
                    <a:pt x="84" y="284"/>
                  </a:cubicBezTo>
                  <a:close/>
                </a:path>
              </a:pathLst>
            </a:cu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矩形 12"/>
            <p:cNvSpPr/>
            <p:nvPr/>
          </p:nvSpPr>
          <p:spPr>
            <a:xfrm>
              <a:off x="3204" y="4116"/>
              <a:ext cx="1640" cy="582"/>
            </a:xfrm>
            <a:prstGeom prst="rect">
              <a:avLst/>
            </a:prstGeom>
          </p:spPr>
          <p:txBody>
            <a:bodyPr wrap="square">
              <a:spAutoFit/>
            </a:bodyPr>
            <a:lstStyle/>
            <a:p>
              <a:pPr algn="ctr"/>
              <a:r>
                <a:rPr lang="en-US" altLang="zh-CN" dirty="0">
                  <a:solidFill>
                    <a:prstClr val="white"/>
                  </a:solidFill>
                  <a:latin typeface="Open Sans" panose="020B0606030504020204" pitchFamily="34" charset="0"/>
                  <a:ea typeface="Open Sans" panose="020B0606030504020204" pitchFamily="34" charset="0"/>
                  <a:cs typeface="Open Sans" panose="020B0606030504020204" pitchFamily="34" charset="0"/>
                </a:rPr>
                <a:t>02</a:t>
              </a:r>
              <a:endParaRPr lang="zh-CN" altLang="en-US" dirty="0">
                <a:solidFill>
                  <a:prstClr val="white"/>
                </a:solidFill>
                <a:latin typeface="Open Sans" panose="020B0606030504020204" pitchFamily="34" charset="0"/>
                <a:ea typeface="微软雅黑" panose="020B0503020204020204" charset="-122"/>
                <a:cs typeface="Open Sans" panose="020B0606030504020204" pitchFamily="34" charset="0"/>
              </a:endParaRPr>
            </a:p>
          </p:txBody>
        </p:sp>
      </p:grpSp>
      <p:grpSp>
        <p:nvGrpSpPr>
          <p:cNvPr id="19" name="组合 18"/>
          <p:cNvGrpSpPr/>
          <p:nvPr/>
        </p:nvGrpSpPr>
        <p:grpSpPr>
          <a:xfrm>
            <a:off x="2768600" y="1796415"/>
            <a:ext cx="1041400" cy="2270760"/>
            <a:chOff x="4360" y="2829"/>
            <a:chExt cx="1640" cy="3576"/>
          </a:xfrm>
        </p:grpSpPr>
        <p:sp>
          <p:nvSpPr>
            <p:cNvPr id="10" name="Freeform 8"/>
            <p:cNvSpPr/>
            <p:nvPr/>
          </p:nvSpPr>
          <p:spPr bwMode="auto">
            <a:xfrm>
              <a:off x="4687" y="2829"/>
              <a:ext cx="1156" cy="3576"/>
            </a:xfrm>
            <a:custGeom>
              <a:avLst/>
              <a:gdLst>
                <a:gd name="T0" fmla="*/ 83 w 86"/>
                <a:gd name="T1" fmla="*/ 218 h 267"/>
                <a:gd name="T2" fmla="*/ 83 w 86"/>
                <a:gd name="T3" fmla="*/ 232 h 267"/>
                <a:gd name="T4" fmla="*/ 83 w 86"/>
                <a:gd name="T5" fmla="*/ 241 h 267"/>
                <a:gd name="T6" fmla="*/ 38 w 86"/>
                <a:gd name="T7" fmla="*/ 254 h 267"/>
                <a:gd name="T8" fmla="*/ 14 w 86"/>
                <a:gd name="T9" fmla="*/ 252 h 267"/>
                <a:gd name="T10" fmla="*/ 6 w 86"/>
                <a:gd name="T11" fmla="*/ 260 h 267"/>
                <a:gd name="T12" fmla="*/ 4 w 86"/>
                <a:gd name="T13" fmla="*/ 264 h 267"/>
                <a:gd name="T14" fmla="*/ 4 w 86"/>
                <a:gd name="T15" fmla="*/ 264 h 267"/>
                <a:gd name="T16" fmla="*/ 4 w 86"/>
                <a:gd name="T17" fmla="*/ 259 h 267"/>
                <a:gd name="T18" fmla="*/ 4 w 86"/>
                <a:gd name="T19" fmla="*/ 250 h 267"/>
                <a:gd name="T20" fmla="*/ 4 w 86"/>
                <a:gd name="T21" fmla="*/ 237 h 267"/>
                <a:gd name="T22" fmla="*/ 4 w 86"/>
                <a:gd name="T23" fmla="*/ 220 h 267"/>
                <a:gd name="T24" fmla="*/ 4 w 86"/>
                <a:gd name="T25" fmla="*/ 200 h 267"/>
                <a:gd name="T26" fmla="*/ 4 w 86"/>
                <a:gd name="T27" fmla="*/ 193 h 267"/>
                <a:gd name="T28" fmla="*/ 3 w 86"/>
                <a:gd name="T29" fmla="*/ 184 h 267"/>
                <a:gd name="T30" fmla="*/ 4 w 86"/>
                <a:gd name="T31" fmla="*/ 177 h 267"/>
                <a:gd name="T32" fmla="*/ 4 w 86"/>
                <a:gd name="T33" fmla="*/ 172 h 267"/>
                <a:gd name="T34" fmla="*/ 4 w 86"/>
                <a:gd name="T35" fmla="*/ 171 h 267"/>
                <a:gd name="T36" fmla="*/ 4 w 86"/>
                <a:gd name="T37" fmla="*/ 163 h 267"/>
                <a:gd name="T38" fmla="*/ 4 w 86"/>
                <a:gd name="T39" fmla="*/ 148 h 267"/>
                <a:gd name="T40" fmla="*/ 4 w 86"/>
                <a:gd name="T41" fmla="*/ 124 h 267"/>
                <a:gd name="T42" fmla="*/ 4 w 86"/>
                <a:gd name="T43" fmla="*/ 101 h 267"/>
                <a:gd name="T44" fmla="*/ 4 w 86"/>
                <a:gd name="T45" fmla="*/ 78 h 267"/>
                <a:gd name="T46" fmla="*/ 4 w 86"/>
                <a:gd name="T47" fmla="*/ 58 h 267"/>
                <a:gd name="T48" fmla="*/ 4 w 86"/>
                <a:gd name="T49" fmla="*/ 39 h 267"/>
                <a:gd name="T50" fmla="*/ 4 w 86"/>
                <a:gd name="T51" fmla="*/ 34 h 267"/>
                <a:gd name="T52" fmla="*/ 4 w 86"/>
                <a:gd name="T53" fmla="*/ 19 h 267"/>
                <a:gd name="T54" fmla="*/ 4 w 86"/>
                <a:gd name="T55" fmla="*/ 17 h 267"/>
                <a:gd name="T56" fmla="*/ 3 w 86"/>
                <a:gd name="T57" fmla="*/ 11 h 267"/>
                <a:gd name="T58" fmla="*/ 3 w 86"/>
                <a:gd name="T59" fmla="*/ 9 h 267"/>
                <a:gd name="T60" fmla="*/ 3 w 86"/>
                <a:gd name="T61" fmla="*/ 6 h 267"/>
                <a:gd name="T62" fmla="*/ 4 w 86"/>
                <a:gd name="T63" fmla="*/ 4 h 267"/>
                <a:gd name="T64" fmla="*/ 4 w 86"/>
                <a:gd name="T65" fmla="*/ 3 h 267"/>
                <a:gd name="T66" fmla="*/ 10 w 86"/>
                <a:gd name="T67" fmla="*/ 3 h 267"/>
                <a:gd name="T68" fmla="*/ 27 w 86"/>
                <a:gd name="T69" fmla="*/ 4 h 267"/>
                <a:gd name="T70" fmla="*/ 43 w 86"/>
                <a:gd name="T71" fmla="*/ 7 h 267"/>
                <a:gd name="T72" fmla="*/ 59 w 86"/>
                <a:gd name="T73" fmla="*/ 10 h 267"/>
                <a:gd name="T74" fmla="*/ 74 w 86"/>
                <a:gd name="T75" fmla="*/ 15 h 267"/>
                <a:gd name="T76" fmla="*/ 83 w 86"/>
                <a:gd name="T77" fmla="*/ 19 h 267"/>
                <a:gd name="T78" fmla="*/ 83 w 86"/>
                <a:gd name="T79" fmla="*/ 21 h 267"/>
                <a:gd name="T80" fmla="*/ 83 w 86"/>
                <a:gd name="T81" fmla="*/ 25 h 267"/>
                <a:gd name="T82" fmla="*/ 83 w 86"/>
                <a:gd name="T83" fmla="*/ 27 h 267"/>
                <a:gd name="T84" fmla="*/ 83 w 86"/>
                <a:gd name="T85" fmla="*/ 37 h 267"/>
                <a:gd name="T86" fmla="*/ 83 w 86"/>
                <a:gd name="T87" fmla="*/ 53 h 267"/>
                <a:gd name="T88" fmla="*/ 83 w 86"/>
                <a:gd name="T89" fmla="*/ 69 h 267"/>
                <a:gd name="T90" fmla="*/ 83 w 86"/>
                <a:gd name="T91" fmla="*/ 79 h 267"/>
                <a:gd name="T92" fmla="*/ 83 w 86"/>
                <a:gd name="T93" fmla="*/ 91 h 267"/>
                <a:gd name="T94" fmla="*/ 83 w 86"/>
                <a:gd name="T95" fmla="*/ 102 h 267"/>
                <a:gd name="T96" fmla="*/ 82 w 86"/>
                <a:gd name="T97" fmla="*/ 113 h 267"/>
                <a:gd name="T98" fmla="*/ 83 w 86"/>
                <a:gd name="T99" fmla="*/ 125 h 267"/>
                <a:gd name="T100" fmla="*/ 82 w 86"/>
                <a:gd name="T101" fmla="*/ 139 h 267"/>
                <a:gd name="T102" fmla="*/ 83 w 86"/>
                <a:gd name="T103" fmla="*/ 141 h 267"/>
                <a:gd name="T104" fmla="*/ 84 w 86"/>
                <a:gd name="T105" fmla="*/ 153 h 267"/>
                <a:gd name="T106" fmla="*/ 83 w 86"/>
                <a:gd name="T107" fmla="*/ 165 h 267"/>
                <a:gd name="T108" fmla="*/ 83 w 86"/>
                <a:gd name="T109" fmla="*/ 187 h 267"/>
                <a:gd name="T110" fmla="*/ 83 w 86"/>
                <a:gd name="T111" fmla="*/ 20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267">
                  <a:moveTo>
                    <a:pt x="83" y="207"/>
                  </a:moveTo>
                  <a:cubicBezTo>
                    <a:pt x="81" y="211"/>
                    <a:pt x="84" y="219"/>
                    <a:pt x="83" y="213"/>
                  </a:cubicBezTo>
                  <a:cubicBezTo>
                    <a:pt x="86" y="214"/>
                    <a:pt x="82" y="218"/>
                    <a:pt x="83" y="218"/>
                  </a:cubicBezTo>
                  <a:cubicBezTo>
                    <a:pt x="86" y="219"/>
                    <a:pt x="78" y="220"/>
                    <a:pt x="83" y="223"/>
                  </a:cubicBezTo>
                  <a:cubicBezTo>
                    <a:pt x="86" y="225"/>
                    <a:pt x="86" y="229"/>
                    <a:pt x="83" y="228"/>
                  </a:cubicBezTo>
                  <a:cubicBezTo>
                    <a:pt x="84" y="231"/>
                    <a:pt x="83" y="229"/>
                    <a:pt x="83" y="232"/>
                  </a:cubicBezTo>
                  <a:cubicBezTo>
                    <a:pt x="82" y="234"/>
                    <a:pt x="86" y="234"/>
                    <a:pt x="83" y="236"/>
                  </a:cubicBezTo>
                  <a:cubicBezTo>
                    <a:pt x="81" y="236"/>
                    <a:pt x="83" y="239"/>
                    <a:pt x="83" y="239"/>
                  </a:cubicBezTo>
                  <a:cubicBezTo>
                    <a:pt x="83" y="240"/>
                    <a:pt x="83" y="240"/>
                    <a:pt x="83" y="241"/>
                  </a:cubicBezTo>
                  <a:cubicBezTo>
                    <a:pt x="83" y="243"/>
                    <a:pt x="83" y="244"/>
                    <a:pt x="83" y="244"/>
                  </a:cubicBezTo>
                  <a:cubicBezTo>
                    <a:pt x="81" y="245"/>
                    <a:pt x="79" y="246"/>
                    <a:pt x="77" y="247"/>
                  </a:cubicBezTo>
                  <a:cubicBezTo>
                    <a:pt x="66" y="252"/>
                    <a:pt x="54" y="254"/>
                    <a:pt x="38" y="254"/>
                  </a:cubicBezTo>
                  <a:cubicBezTo>
                    <a:pt x="32" y="254"/>
                    <a:pt x="26" y="254"/>
                    <a:pt x="21" y="253"/>
                  </a:cubicBezTo>
                  <a:cubicBezTo>
                    <a:pt x="20" y="253"/>
                    <a:pt x="18" y="253"/>
                    <a:pt x="17" y="253"/>
                  </a:cubicBezTo>
                  <a:cubicBezTo>
                    <a:pt x="15" y="252"/>
                    <a:pt x="16" y="252"/>
                    <a:pt x="14" y="252"/>
                  </a:cubicBezTo>
                  <a:cubicBezTo>
                    <a:pt x="14" y="254"/>
                    <a:pt x="12" y="251"/>
                    <a:pt x="11" y="254"/>
                  </a:cubicBezTo>
                  <a:cubicBezTo>
                    <a:pt x="10" y="257"/>
                    <a:pt x="9" y="257"/>
                    <a:pt x="9" y="257"/>
                  </a:cubicBezTo>
                  <a:cubicBezTo>
                    <a:pt x="6" y="260"/>
                    <a:pt x="12" y="261"/>
                    <a:pt x="6" y="260"/>
                  </a:cubicBezTo>
                  <a:cubicBezTo>
                    <a:pt x="7" y="262"/>
                    <a:pt x="4" y="263"/>
                    <a:pt x="4" y="264"/>
                  </a:cubicBezTo>
                  <a:cubicBezTo>
                    <a:pt x="4" y="264"/>
                    <a:pt x="4" y="264"/>
                    <a:pt x="4" y="264"/>
                  </a:cubicBezTo>
                  <a:cubicBezTo>
                    <a:pt x="4" y="264"/>
                    <a:pt x="4" y="264"/>
                    <a:pt x="4" y="264"/>
                  </a:cubicBezTo>
                  <a:cubicBezTo>
                    <a:pt x="4" y="264"/>
                    <a:pt x="4" y="264"/>
                    <a:pt x="4" y="264"/>
                  </a:cubicBezTo>
                  <a:cubicBezTo>
                    <a:pt x="3" y="267"/>
                    <a:pt x="3" y="264"/>
                    <a:pt x="4" y="264"/>
                  </a:cubicBezTo>
                  <a:cubicBezTo>
                    <a:pt x="4" y="264"/>
                    <a:pt x="4" y="264"/>
                    <a:pt x="4" y="264"/>
                  </a:cubicBezTo>
                  <a:cubicBezTo>
                    <a:pt x="3" y="264"/>
                    <a:pt x="2" y="262"/>
                    <a:pt x="4" y="263"/>
                  </a:cubicBezTo>
                  <a:cubicBezTo>
                    <a:pt x="5" y="262"/>
                    <a:pt x="3" y="262"/>
                    <a:pt x="4" y="261"/>
                  </a:cubicBezTo>
                  <a:cubicBezTo>
                    <a:pt x="3" y="261"/>
                    <a:pt x="3" y="259"/>
                    <a:pt x="4" y="259"/>
                  </a:cubicBezTo>
                  <a:cubicBezTo>
                    <a:pt x="3" y="258"/>
                    <a:pt x="3" y="257"/>
                    <a:pt x="4" y="257"/>
                  </a:cubicBezTo>
                  <a:cubicBezTo>
                    <a:pt x="4" y="255"/>
                    <a:pt x="5" y="255"/>
                    <a:pt x="4" y="254"/>
                  </a:cubicBezTo>
                  <a:cubicBezTo>
                    <a:pt x="1" y="255"/>
                    <a:pt x="4" y="250"/>
                    <a:pt x="4" y="250"/>
                  </a:cubicBezTo>
                  <a:cubicBezTo>
                    <a:pt x="1" y="248"/>
                    <a:pt x="6" y="247"/>
                    <a:pt x="4" y="246"/>
                  </a:cubicBezTo>
                  <a:cubicBezTo>
                    <a:pt x="5" y="242"/>
                    <a:pt x="4" y="244"/>
                    <a:pt x="4" y="241"/>
                  </a:cubicBezTo>
                  <a:cubicBezTo>
                    <a:pt x="3" y="242"/>
                    <a:pt x="4" y="237"/>
                    <a:pt x="4" y="237"/>
                  </a:cubicBezTo>
                  <a:cubicBezTo>
                    <a:pt x="2" y="235"/>
                    <a:pt x="0" y="232"/>
                    <a:pt x="4" y="231"/>
                  </a:cubicBezTo>
                  <a:cubicBezTo>
                    <a:pt x="6" y="229"/>
                    <a:pt x="5" y="232"/>
                    <a:pt x="4" y="226"/>
                  </a:cubicBezTo>
                  <a:cubicBezTo>
                    <a:pt x="1" y="225"/>
                    <a:pt x="4" y="222"/>
                    <a:pt x="4" y="220"/>
                  </a:cubicBezTo>
                  <a:cubicBezTo>
                    <a:pt x="2" y="218"/>
                    <a:pt x="4" y="217"/>
                    <a:pt x="4" y="214"/>
                  </a:cubicBezTo>
                  <a:cubicBezTo>
                    <a:pt x="4" y="213"/>
                    <a:pt x="2" y="209"/>
                    <a:pt x="4" y="207"/>
                  </a:cubicBezTo>
                  <a:cubicBezTo>
                    <a:pt x="6" y="204"/>
                    <a:pt x="6" y="200"/>
                    <a:pt x="4" y="200"/>
                  </a:cubicBezTo>
                  <a:cubicBezTo>
                    <a:pt x="4" y="200"/>
                    <a:pt x="4" y="200"/>
                    <a:pt x="4" y="200"/>
                  </a:cubicBezTo>
                  <a:cubicBezTo>
                    <a:pt x="4" y="200"/>
                    <a:pt x="4" y="200"/>
                    <a:pt x="4" y="200"/>
                  </a:cubicBezTo>
                  <a:cubicBezTo>
                    <a:pt x="4" y="200"/>
                    <a:pt x="5" y="194"/>
                    <a:pt x="4" y="193"/>
                  </a:cubicBezTo>
                  <a:cubicBezTo>
                    <a:pt x="5" y="192"/>
                    <a:pt x="1" y="191"/>
                    <a:pt x="4" y="186"/>
                  </a:cubicBezTo>
                  <a:cubicBezTo>
                    <a:pt x="3" y="186"/>
                    <a:pt x="3" y="186"/>
                    <a:pt x="3" y="186"/>
                  </a:cubicBezTo>
                  <a:cubicBezTo>
                    <a:pt x="3" y="185"/>
                    <a:pt x="3" y="184"/>
                    <a:pt x="3" y="184"/>
                  </a:cubicBezTo>
                  <a:cubicBezTo>
                    <a:pt x="1" y="183"/>
                    <a:pt x="3" y="182"/>
                    <a:pt x="3" y="181"/>
                  </a:cubicBezTo>
                  <a:cubicBezTo>
                    <a:pt x="4" y="182"/>
                    <a:pt x="5" y="181"/>
                    <a:pt x="4" y="179"/>
                  </a:cubicBezTo>
                  <a:cubicBezTo>
                    <a:pt x="4" y="178"/>
                    <a:pt x="3" y="180"/>
                    <a:pt x="4" y="177"/>
                  </a:cubicBezTo>
                  <a:cubicBezTo>
                    <a:pt x="2" y="177"/>
                    <a:pt x="2" y="177"/>
                    <a:pt x="4" y="175"/>
                  </a:cubicBezTo>
                  <a:cubicBezTo>
                    <a:pt x="2" y="172"/>
                    <a:pt x="4" y="173"/>
                    <a:pt x="4" y="174"/>
                  </a:cubicBezTo>
                  <a:cubicBezTo>
                    <a:pt x="4" y="173"/>
                    <a:pt x="5" y="173"/>
                    <a:pt x="4" y="172"/>
                  </a:cubicBezTo>
                  <a:cubicBezTo>
                    <a:pt x="4" y="172"/>
                    <a:pt x="4" y="172"/>
                    <a:pt x="4" y="171"/>
                  </a:cubicBezTo>
                  <a:cubicBezTo>
                    <a:pt x="4" y="172"/>
                    <a:pt x="4" y="172"/>
                    <a:pt x="4" y="172"/>
                  </a:cubicBezTo>
                  <a:cubicBezTo>
                    <a:pt x="5" y="172"/>
                    <a:pt x="5" y="172"/>
                    <a:pt x="4" y="171"/>
                  </a:cubicBezTo>
                  <a:cubicBezTo>
                    <a:pt x="4" y="169"/>
                    <a:pt x="4" y="169"/>
                    <a:pt x="4" y="168"/>
                  </a:cubicBezTo>
                  <a:cubicBezTo>
                    <a:pt x="5" y="166"/>
                    <a:pt x="5" y="165"/>
                    <a:pt x="4" y="165"/>
                  </a:cubicBezTo>
                  <a:cubicBezTo>
                    <a:pt x="5" y="163"/>
                    <a:pt x="4" y="162"/>
                    <a:pt x="4" y="163"/>
                  </a:cubicBezTo>
                  <a:cubicBezTo>
                    <a:pt x="2" y="163"/>
                    <a:pt x="2" y="164"/>
                    <a:pt x="4" y="162"/>
                  </a:cubicBezTo>
                  <a:cubicBezTo>
                    <a:pt x="5" y="160"/>
                    <a:pt x="5" y="158"/>
                    <a:pt x="4" y="156"/>
                  </a:cubicBezTo>
                  <a:cubicBezTo>
                    <a:pt x="7" y="149"/>
                    <a:pt x="1" y="151"/>
                    <a:pt x="4" y="148"/>
                  </a:cubicBezTo>
                  <a:cubicBezTo>
                    <a:pt x="9" y="145"/>
                    <a:pt x="4" y="140"/>
                    <a:pt x="4" y="140"/>
                  </a:cubicBezTo>
                  <a:cubicBezTo>
                    <a:pt x="7" y="139"/>
                    <a:pt x="3" y="133"/>
                    <a:pt x="4" y="132"/>
                  </a:cubicBezTo>
                  <a:cubicBezTo>
                    <a:pt x="3" y="130"/>
                    <a:pt x="5" y="127"/>
                    <a:pt x="4" y="124"/>
                  </a:cubicBezTo>
                  <a:cubicBezTo>
                    <a:pt x="5" y="120"/>
                    <a:pt x="7" y="118"/>
                    <a:pt x="4" y="116"/>
                  </a:cubicBezTo>
                  <a:cubicBezTo>
                    <a:pt x="2" y="114"/>
                    <a:pt x="6" y="114"/>
                    <a:pt x="4" y="109"/>
                  </a:cubicBezTo>
                  <a:cubicBezTo>
                    <a:pt x="7" y="107"/>
                    <a:pt x="4" y="107"/>
                    <a:pt x="4" y="101"/>
                  </a:cubicBezTo>
                  <a:cubicBezTo>
                    <a:pt x="4" y="100"/>
                    <a:pt x="5" y="97"/>
                    <a:pt x="4" y="93"/>
                  </a:cubicBezTo>
                  <a:cubicBezTo>
                    <a:pt x="2" y="94"/>
                    <a:pt x="5" y="86"/>
                    <a:pt x="4" y="86"/>
                  </a:cubicBezTo>
                  <a:cubicBezTo>
                    <a:pt x="6" y="81"/>
                    <a:pt x="3" y="83"/>
                    <a:pt x="4" y="78"/>
                  </a:cubicBezTo>
                  <a:cubicBezTo>
                    <a:pt x="3" y="76"/>
                    <a:pt x="6" y="74"/>
                    <a:pt x="4" y="71"/>
                  </a:cubicBezTo>
                  <a:cubicBezTo>
                    <a:pt x="7" y="70"/>
                    <a:pt x="7" y="68"/>
                    <a:pt x="4" y="64"/>
                  </a:cubicBezTo>
                  <a:cubicBezTo>
                    <a:pt x="9" y="61"/>
                    <a:pt x="8" y="59"/>
                    <a:pt x="4" y="58"/>
                  </a:cubicBezTo>
                  <a:cubicBezTo>
                    <a:pt x="2" y="54"/>
                    <a:pt x="5" y="55"/>
                    <a:pt x="4" y="51"/>
                  </a:cubicBezTo>
                  <a:cubicBezTo>
                    <a:pt x="8" y="50"/>
                    <a:pt x="0" y="48"/>
                    <a:pt x="4" y="45"/>
                  </a:cubicBezTo>
                  <a:cubicBezTo>
                    <a:pt x="6" y="41"/>
                    <a:pt x="7" y="39"/>
                    <a:pt x="4" y="39"/>
                  </a:cubicBezTo>
                  <a:cubicBezTo>
                    <a:pt x="4" y="39"/>
                    <a:pt x="4" y="39"/>
                    <a:pt x="4" y="39"/>
                  </a:cubicBezTo>
                  <a:cubicBezTo>
                    <a:pt x="4" y="39"/>
                    <a:pt x="4" y="39"/>
                    <a:pt x="4" y="39"/>
                  </a:cubicBezTo>
                  <a:cubicBezTo>
                    <a:pt x="5" y="39"/>
                    <a:pt x="4" y="36"/>
                    <a:pt x="4" y="34"/>
                  </a:cubicBezTo>
                  <a:cubicBezTo>
                    <a:pt x="3" y="32"/>
                    <a:pt x="5" y="29"/>
                    <a:pt x="4" y="29"/>
                  </a:cubicBezTo>
                  <a:cubicBezTo>
                    <a:pt x="3" y="25"/>
                    <a:pt x="6" y="28"/>
                    <a:pt x="4" y="24"/>
                  </a:cubicBezTo>
                  <a:cubicBezTo>
                    <a:pt x="5" y="24"/>
                    <a:pt x="3" y="18"/>
                    <a:pt x="4" y="19"/>
                  </a:cubicBezTo>
                  <a:cubicBezTo>
                    <a:pt x="6" y="19"/>
                    <a:pt x="5" y="18"/>
                    <a:pt x="4" y="17"/>
                  </a:cubicBezTo>
                  <a:cubicBezTo>
                    <a:pt x="4" y="17"/>
                    <a:pt x="4" y="17"/>
                    <a:pt x="4" y="17"/>
                  </a:cubicBezTo>
                  <a:cubicBezTo>
                    <a:pt x="3" y="17"/>
                    <a:pt x="4" y="17"/>
                    <a:pt x="4" y="17"/>
                  </a:cubicBezTo>
                  <a:cubicBezTo>
                    <a:pt x="5" y="17"/>
                    <a:pt x="6" y="15"/>
                    <a:pt x="4" y="15"/>
                  </a:cubicBezTo>
                  <a:cubicBezTo>
                    <a:pt x="1" y="13"/>
                    <a:pt x="4" y="14"/>
                    <a:pt x="4" y="12"/>
                  </a:cubicBezTo>
                  <a:cubicBezTo>
                    <a:pt x="3" y="11"/>
                    <a:pt x="3" y="11"/>
                    <a:pt x="3" y="11"/>
                  </a:cubicBezTo>
                  <a:cubicBezTo>
                    <a:pt x="3" y="10"/>
                    <a:pt x="3" y="10"/>
                    <a:pt x="3" y="10"/>
                  </a:cubicBezTo>
                  <a:cubicBezTo>
                    <a:pt x="2" y="10"/>
                    <a:pt x="2" y="10"/>
                    <a:pt x="3" y="9"/>
                  </a:cubicBezTo>
                  <a:cubicBezTo>
                    <a:pt x="3" y="9"/>
                    <a:pt x="3" y="9"/>
                    <a:pt x="3" y="9"/>
                  </a:cubicBezTo>
                  <a:cubicBezTo>
                    <a:pt x="3" y="9"/>
                    <a:pt x="4" y="8"/>
                    <a:pt x="4" y="8"/>
                  </a:cubicBezTo>
                  <a:cubicBezTo>
                    <a:pt x="3" y="8"/>
                    <a:pt x="0" y="8"/>
                    <a:pt x="3" y="7"/>
                  </a:cubicBezTo>
                  <a:cubicBezTo>
                    <a:pt x="3" y="6"/>
                    <a:pt x="3" y="6"/>
                    <a:pt x="3" y="6"/>
                  </a:cubicBezTo>
                  <a:cubicBezTo>
                    <a:pt x="3" y="6"/>
                    <a:pt x="3" y="6"/>
                    <a:pt x="3" y="6"/>
                  </a:cubicBezTo>
                  <a:cubicBezTo>
                    <a:pt x="3" y="6"/>
                    <a:pt x="3" y="6"/>
                    <a:pt x="4" y="6"/>
                  </a:cubicBezTo>
                  <a:cubicBezTo>
                    <a:pt x="5" y="5"/>
                    <a:pt x="2" y="5"/>
                    <a:pt x="4" y="4"/>
                  </a:cubicBezTo>
                  <a:cubicBezTo>
                    <a:pt x="5" y="3"/>
                    <a:pt x="5" y="3"/>
                    <a:pt x="4" y="3"/>
                  </a:cubicBezTo>
                  <a:cubicBezTo>
                    <a:pt x="4" y="3"/>
                    <a:pt x="4" y="3"/>
                    <a:pt x="4" y="3"/>
                  </a:cubicBezTo>
                  <a:cubicBezTo>
                    <a:pt x="4" y="3"/>
                    <a:pt x="4" y="3"/>
                    <a:pt x="4" y="3"/>
                  </a:cubicBezTo>
                  <a:cubicBezTo>
                    <a:pt x="3" y="3"/>
                    <a:pt x="3" y="3"/>
                    <a:pt x="4" y="3"/>
                  </a:cubicBezTo>
                  <a:cubicBezTo>
                    <a:pt x="4" y="2"/>
                    <a:pt x="2" y="2"/>
                    <a:pt x="4" y="2"/>
                  </a:cubicBezTo>
                  <a:cubicBezTo>
                    <a:pt x="7" y="3"/>
                    <a:pt x="8" y="2"/>
                    <a:pt x="10" y="3"/>
                  </a:cubicBezTo>
                  <a:cubicBezTo>
                    <a:pt x="12" y="2"/>
                    <a:pt x="11" y="0"/>
                    <a:pt x="16" y="3"/>
                  </a:cubicBezTo>
                  <a:cubicBezTo>
                    <a:pt x="17" y="2"/>
                    <a:pt x="18" y="8"/>
                    <a:pt x="21" y="3"/>
                  </a:cubicBezTo>
                  <a:cubicBezTo>
                    <a:pt x="25" y="2"/>
                    <a:pt x="23" y="5"/>
                    <a:pt x="27" y="4"/>
                  </a:cubicBezTo>
                  <a:cubicBezTo>
                    <a:pt x="29" y="6"/>
                    <a:pt x="31" y="4"/>
                    <a:pt x="33" y="5"/>
                  </a:cubicBezTo>
                  <a:cubicBezTo>
                    <a:pt x="36" y="5"/>
                    <a:pt x="39" y="8"/>
                    <a:pt x="38" y="6"/>
                  </a:cubicBezTo>
                  <a:cubicBezTo>
                    <a:pt x="42" y="8"/>
                    <a:pt x="40" y="6"/>
                    <a:pt x="43" y="7"/>
                  </a:cubicBezTo>
                  <a:cubicBezTo>
                    <a:pt x="43" y="13"/>
                    <a:pt x="46" y="9"/>
                    <a:pt x="49" y="8"/>
                  </a:cubicBezTo>
                  <a:cubicBezTo>
                    <a:pt x="50" y="6"/>
                    <a:pt x="47" y="8"/>
                    <a:pt x="54" y="9"/>
                  </a:cubicBezTo>
                  <a:cubicBezTo>
                    <a:pt x="55" y="8"/>
                    <a:pt x="57" y="9"/>
                    <a:pt x="59" y="10"/>
                  </a:cubicBezTo>
                  <a:cubicBezTo>
                    <a:pt x="60" y="9"/>
                    <a:pt x="57" y="7"/>
                    <a:pt x="64" y="12"/>
                  </a:cubicBezTo>
                  <a:cubicBezTo>
                    <a:pt x="64" y="14"/>
                    <a:pt x="64" y="11"/>
                    <a:pt x="69" y="13"/>
                  </a:cubicBezTo>
                  <a:cubicBezTo>
                    <a:pt x="73" y="12"/>
                    <a:pt x="74" y="14"/>
                    <a:pt x="74" y="15"/>
                  </a:cubicBezTo>
                  <a:cubicBezTo>
                    <a:pt x="75" y="15"/>
                    <a:pt x="77" y="16"/>
                    <a:pt x="78" y="17"/>
                  </a:cubicBezTo>
                  <a:cubicBezTo>
                    <a:pt x="82" y="19"/>
                    <a:pt x="77" y="18"/>
                    <a:pt x="83" y="19"/>
                  </a:cubicBezTo>
                  <a:cubicBezTo>
                    <a:pt x="83" y="19"/>
                    <a:pt x="83" y="19"/>
                    <a:pt x="83" y="19"/>
                  </a:cubicBezTo>
                  <a:cubicBezTo>
                    <a:pt x="83" y="19"/>
                    <a:pt x="83" y="19"/>
                    <a:pt x="83" y="19"/>
                  </a:cubicBezTo>
                  <a:cubicBezTo>
                    <a:pt x="84" y="20"/>
                    <a:pt x="83" y="20"/>
                    <a:pt x="83" y="19"/>
                  </a:cubicBezTo>
                  <a:cubicBezTo>
                    <a:pt x="82" y="20"/>
                    <a:pt x="86" y="21"/>
                    <a:pt x="83" y="21"/>
                  </a:cubicBezTo>
                  <a:cubicBezTo>
                    <a:pt x="81" y="21"/>
                    <a:pt x="84" y="23"/>
                    <a:pt x="83" y="23"/>
                  </a:cubicBezTo>
                  <a:cubicBezTo>
                    <a:pt x="82" y="25"/>
                    <a:pt x="83" y="24"/>
                    <a:pt x="83" y="25"/>
                  </a:cubicBezTo>
                  <a:cubicBezTo>
                    <a:pt x="83" y="25"/>
                    <a:pt x="83" y="25"/>
                    <a:pt x="83" y="25"/>
                  </a:cubicBezTo>
                  <a:cubicBezTo>
                    <a:pt x="83" y="25"/>
                    <a:pt x="83" y="25"/>
                    <a:pt x="83" y="25"/>
                  </a:cubicBezTo>
                  <a:cubicBezTo>
                    <a:pt x="84" y="27"/>
                    <a:pt x="83" y="26"/>
                    <a:pt x="83" y="25"/>
                  </a:cubicBezTo>
                  <a:cubicBezTo>
                    <a:pt x="82" y="26"/>
                    <a:pt x="83" y="28"/>
                    <a:pt x="83" y="27"/>
                  </a:cubicBezTo>
                  <a:cubicBezTo>
                    <a:pt x="83" y="27"/>
                    <a:pt x="83" y="29"/>
                    <a:pt x="83" y="29"/>
                  </a:cubicBezTo>
                  <a:cubicBezTo>
                    <a:pt x="84" y="31"/>
                    <a:pt x="83" y="34"/>
                    <a:pt x="83" y="33"/>
                  </a:cubicBezTo>
                  <a:cubicBezTo>
                    <a:pt x="81" y="33"/>
                    <a:pt x="82" y="35"/>
                    <a:pt x="83" y="37"/>
                  </a:cubicBezTo>
                  <a:cubicBezTo>
                    <a:pt x="83" y="37"/>
                    <a:pt x="82" y="40"/>
                    <a:pt x="83" y="42"/>
                  </a:cubicBezTo>
                  <a:cubicBezTo>
                    <a:pt x="82" y="43"/>
                    <a:pt x="82" y="48"/>
                    <a:pt x="83" y="47"/>
                  </a:cubicBezTo>
                  <a:cubicBezTo>
                    <a:pt x="85" y="49"/>
                    <a:pt x="85" y="53"/>
                    <a:pt x="83" y="53"/>
                  </a:cubicBezTo>
                  <a:cubicBezTo>
                    <a:pt x="82" y="58"/>
                    <a:pt x="85" y="56"/>
                    <a:pt x="83" y="59"/>
                  </a:cubicBezTo>
                  <a:cubicBezTo>
                    <a:pt x="84" y="59"/>
                    <a:pt x="85" y="64"/>
                    <a:pt x="83" y="66"/>
                  </a:cubicBezTo>
                  <a:cubicBezTo>
                    <a:pt x="83" y="68"/>
                    <a:pt x="83" y="69"/>
                    <a:pt x="83" y="69"/>
                  </a:cubicBezTo>
                  <a:cubicBezTo>
                    <a:pt x="83" y="70"/>
                    <a:pt x="83" y="70"/>
                    <a:pt x="83" y="72"/>
                  </a:cubicBezTo>
                  <a:cubicBezTo>
                    <a:pt x="84" y="73"/>
                    <a:pt x="84" y="75"/>
                    <a:pt x="84" y="76"/>
                  </a:cubicBezTo>
                  <a:cubicBezTo>
                    <a:pt x="84" y="77"/>
                    <a:pt x="85" y="79"/>
                    <a:pt x="83" y="79"/>
                  </a:cubicBezTo>
                  <a:cubicBezTo>
                    <a:pt x="84" y="83"/>
                    <a:pt x="85" y="85"/>
                    <a:pt x="84" y="85"/>
                  </a:cubicBezTo>
                  <a:cubicBezTo>
                    <a:pt x="84" y="85"/>
                    <a:pt x="83" y="86"/>
                    <a:pt x="83" y="87"/>
                  </a:cubicBezTo>
                  <a:cubicBezTo>
                    <a:pt x="83" y="90"/>
                    <a:pt x="82" y="91"/>
                    <a:pt x="83" y="91"/>
                  </a:cubicBezTo>
                  <a:cubicBezTo>
                    <a:pt x="83" y="91"/>
                    <a:pt x="84" y="91"/>
                    <a:pt x="83" y="94"/>
                  </a:cubicBezTo>
                  <a:cubicBezTo>
                    <a:pt x="84" y="95"/>
                    <a:pt x="83" y="96"/>
                    <a:pt x="83" y="97"/>
                  </a:cubicBezTo>
                  <a:cubicBezTo>
                    <a:pt x="83" y="98"/>
                    <a:pt x="83" y="100"/>
                    <a:pt x="83" y="102"/>
                  </a:cubicBezTo>
                  <a:cubicBezTo>
                    <a:pt x="83" y="104"/>
                    <a:pt x="82" y="106"/>
                    <a:pt x="82" y="106"/>
                  </a:cubicBezTo>
                  <a:cubicBezTo>
                    <a:pt x="80" y="107"/>
                    <a:pt x="82" y="106"/>
                    <a:pt x="83" y="110"/>
                  </a:cubicBezTo>
                  <a:cubicBezTo>
                    <a:pt x="83" y="111"/>
                    <a:pt x="81" y="111"/>
                    <a:pt x="82" y="113"/>
                  </a:cubicBezTo>
                  <a:cubicBezTo>
                    <a:pt x="81" y="114"/>
                    <a:pt x="83" y="116"/>
                    <a:pt x="83" y="117"/>
                  </a:cubicBezTo>
                  <a:cubicBezTo>
                    <a:pt x="83" y="120"/>
                    <a:pt x="81" y="122"/>
                    <a:pt x="82" y="123"/>
                  </a:cubicBezTo>
                  <a:cubicBezTo>
                    <a:pt x="83" y="123"/>
                    <a:pt x="82" y="126"/>
                    <a:pt x="83" y="125"/>
                  </a:cubicBezTo>
                  <a:cubicBezTo>
                    <a:pt x="83" y="126"/>
                    <a:pt x="83" y="128"/>
                    <a:pt x="84" y="129"/>
                  </a:cubicBezTo>
                  <a:cubicBezTo>
                    <a:pt x="84" y="131"/>
                    <a:pt x="84" y="132"/>
                    <a:pt x="83" y="133"/>
                  </a:cubicBezTo>
                  <a:cubicBezTo>
                    <a:pt x="82" y="135"/>
                    <a:pt x="82" y="136"/>
                    <a:pt x="82" y="139"/>
                  </a:cubicBezTo>
                  <a:cubicBezTo>
                    <a:pt x="82" y="141"/>
                    <a:pt x="82" y="143"/>
                    <a:pt x="83" y="141"/>
                  </a:cubicBezTo>
                  <a:cubicBezTo>
                    <a:pt x="83" y="141"/>
                    <a:pt x="83" y="141"/>
                    <a:pt x="83" y="141"/>
                  </a:cubicBezTo>
                  <a:cubicBezTo>
                    <a:pt x="83" y="141"/>
                    <a:pt x="83" y="141"/>
                    <a:pt x="83" y="141"/>
                  </a:cubicBezTo>
                  <a:cubicBezTo>
                    <a:pt x="83" y="142"/>
                    <a:pt x="84" y="143"/>
                    <a:pt x="84" y="143"/>
                  </a:cubicBezTo>
                  <a:cubicBezTo>
                    <a:pt x="84" y="146"/>
                    <a:pt x="85" y="148"/>
                    <a:pt x="83" y="149"/>
                  </a:cubicBezTo>
                  <a:cubicBezTo>
                    <a:pt x="83" y="150"/>
                    <a:pt x="85" y="153"/>
                    <a:pt x="84" y="153"/>
                  </a:cubicBezTo>
                  <a:cubicBezTo>
                    <a:pt x="85" y="154"/>
                    <a:pt x="85" y="156"/>
                    <a:pt x="83" y="157"/>
                  </a:cubicBezTo>
                  <a:cubicBezTo>
                    <a:pt x="84" y="158"/>
                    <a:pt x="85" y="160"/>
                    <a:pt x="84" y="162"/>
                  </a:cubicBezTo>
                  <a:cubicBezTo>
                    <a:pt x="84" y="163"/>
                    <a:pt x="84" y="164"/>
                    <a:pt x="83" y="165"/>
                  </a:cubicBezTo>
                  <a:cubicBezTo>
                    <a:pt x="84" y="168"/>
                    <a:pt x="78" y="171"/>
                    <a:pt x="83" y="172"/>
                  </a:cubicBezTo>
                  <a:cubicBezTo>
                    <a:pt x="82" y="178"/>
                    <a:pt x="85" y="177"/>
                    <a:pt x="83" y="180"/>
                  </a:cubicBezTo>
                  <a:cubicBezTo>
                    <a:pt x="85" y="184"/>
                    <a:pt x="79" y="187"/>
                    <a:pt x="83" y="187"/>
                  </a:cubicBezTo>
                  <a:cubicBezTo>
                    <a:pt x="85" y="189"/>
                    <a:pt x="84" y="193"/>
                    <a:pt x="83" y="194"/>
                  </a:cubicBezTo>
                  <a:cubicBezTo>
                    <a:pt x="86" y="195"/>
                    <a:pt x="86" y="198"/>
                    <a:pt x="83" y="200"/>
                  </a:cubicBezTo>
                  <a:cubicBezTo>
                    <a:pt x="84" y="200"/>
                    <a:pt x="82" y="206"/>
                    <a:pt x="83" y="207"/>
                  </a:cubicBezTo>
                  <a:close/>
                </a:path>
              </a:pathLst>
            </a:custGeom>
            <a:solidFill>
              <a:srgbClr val="DFA1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矩形 13"/>
            <p:cNvSpPr/>
            <p:nvPr/>
          </p:nvSpPr>
          <p:spPr>
            <a:xfrm>
              <a:off x="4360" y="4116"/>
              <a:ext cx="1640" cy="582"/>
            </a:xfrm>
            <a:prstGeom prst="rect">
              <a:avLst/>
            </a:prstGeom>
          </p:spPr>
          <p:txBody>
            <a:bodyPr wrap="square">
              <a:spAutoFit/>
            </a:bodyPr>
            <a:lstStyle/>
            <a:p>
              <a:pPr algn="ctr"/>
              <a:r>
                <a:rPr lang="en-US" altLang="zh-CN" dirty="0">
                  <a:solidFill>
                    <a:prstClr val="white"/>
                  </a:solidFill>
                  <a:latin typeface="Open Sans" panose="020B0606030504020204" pitchFamily="34" charset="0"/>
                  <a:ea typeface="Open Sans" panose="020B0606030504020204" pitchFamily="34" charset="0"/>
                  <a:cs typeface="Open Sans" panose="020B0606030504020204" pitchFamily="34" charset="0"/>
                </a:rPr>
                <a:t>03</a:t>
              </a:r>
              <a:endParaRPr lang="zh-CN" altLang="en-US" dirty="0">
                <a:solidFill>
                  <a:prstClr val="white"/>
                </a:solidFill>
                <a:latin typeface="Open Sans" panose="020B0606030504020204" pitchFamily="34" charset="0"/>
                <a:ea typeface="微软雅黑" panose="020B0503020204020204" charset="-122"/>
                <a:cs typeface="Open Sans" panose="020B0606030504020204" pitchFamily="34" charset="0"/>
              </a:endParaRPr>
            </a:p>
          </p:txBody>
        </p:sp>
      </p:grpSp>
      <p:grpSp>
        <p:nvGrpSpPr>
          <p:cNvPr id="20" name="组合 19"/>
          <p:cNvGrpSpPr/>
          <p:nvPr/>
        </p:nvGrpSpPr>
        <p:grpSpPr>
          <a:xfrm>
            <a:off x="3547110" y="2000885"/>
            <a:ext cx="1041400" cy="1794510"/>
            <a:chOff x="5586" y="3151"/>
            <a:chExt cx="1640" cy="2826"/>
          </a:xfrm>
        </p:grpSpPr>
        <p:sp>
          <p:nvSpPr>
            <p:cNvPr id="11" name="Freeform 9"/>
            <p:cNvSpPr/>
            <p:nvPr/>
          </p:nvSpPr>
          <p:spPr bwMode="auto">
            <a:xfrm>
              <a:off x="5882" y="3151"/>
              <a:ext cx="1179" cy="2826"/>
            </a:xfrm>
            <a:custGeom>
              <a:avLst/>
              <a:gdLst>
                <a:gd name="T0" fmla="*/ 85 w 88"/>
                <a:gd name="T1" fmla="*/ 134 h 211"/>
                <a:gd name="T2" fmla="*/ 82 w 88"/>
                <a:gd name="T3" fmla="*/ 145 h 211"/>
                <a:gd name="T4" fmla="*/ 78 w 88"/>
                <a:gd name="T5" fmla="*/ 154 h 211"/>
                <a:gd name="T6" fmla="*/ 72 w 88"/>
                <a:gd name="T7" fmla="*/ 162 h 211"/>
                <a:gd name="T8" fmla="*/ 64 w 88"/>
                <a:gd name="T9" fmla="*/ 168 h 211"/>
                <a:gd name="T10" fmla="*/ 55 w 88"/>
                <a:gd name="T11" fmla="*/ 173 h 211"/>
                <a:gd name="T12" fmla="*/ 44 w 88"/>
                <a:gd name="T13" fmla="*/ 177 h 211"/>
                <a:gd name="T14" fmla="*/ 32 w 88"/>
                <a:gd name="T15" fmla="*/ 179 h 211"/>
                <a:gd name="T16" fmla="*/ 26 w 88"/>
                <a:gd name="T17" fmla="*/ 179 h 211"/>
                <a:gd name="T18" fmla="*/ 20 w 88"/>
                <a:gd name="T19" fmla="*/ 179 h 211"/>
                <a:gd name="T20" fmla="*/ 16 w 88"/>
                <a:gd name="T21" fmla="*/ 186 h 211"/>
                <a:gd name="T22" fmla="*/ 14 w 88"/>
                <a:gd name="T23" fmla="*/ 197 h 211"/>
                <a:gd name="T24" fmla="*/ 13 w 88"/>
                <a:gd name="T25" fmla="*/ 199 h 211"/>
                <a:gd name="T26" fmla="*/ 13 w 88"/>
                <a:gd name="T27" fmla="*/ 199 h 211"/>
                <a:gd name="T28" fmla="*/ 11 w 88"/>
                <a:gd name="T29" fmla="*/ 204 h 211"/>
                <a:gd name="T30" fmla="*/ 5 w 88"/>
                <a:gd name="T31" fmla="*/ 205 h 211"/>
                <a:gd name="T32" fmla="*/ 5 w 88"/>
                <a:gd name="T33" fmla="*/ 199 h 211"/>
                <a:gd name="T34" fmla="*/ 5 w 88"/>
                <a:gd name="T35" fmla="*/ 190 h 211"/>
                <a:gd name="T36" fmla="*/ 5 w 88"/>
                <a:gd name="T37" fmla="*/ 179 h 211"/>
                <a:gd name="T38" fmla="*/ 5 w 88"/>
                <a:gd name="T39" fmla="*/ 179 h 211"/>
                <a:gd name="T40" fmla="*/ 5 w 88"/>
                <a:gd name="T41" fmla="*/ 167 h 211"/>
                <a:gd name="T42" fmla="*/ 5 w 88"/>
                <a:gd name="T43" fmla="*/ 153 h 211"/>
                <a:gd name="T44" fmla="*/ 5 w 88"/>
                <a:gd name="T45" fmla="*/ 139 h 211"/>
                <a:gd name="T46" fmla="*/ 5 w 88"/>
                <a:gd name="T47" fmla="*/ 124 h 211"/>
                <a:gd name="T48" fmla="*/ 5 w 88"/>
                <a:gd name="T49" fmla="*/ 108 h 211"/>
                <a:gd name="T50" fmla="*/ 5 w 88"/>
                <a:gd name="T51" fmla="*/ 101 h 211"/>
                <a:gd name="T52" fmla="*/ 5 w 88"/>
                <a:gd name="T53" fmla="*/ 93 h 211"/>
                <a:gd name="T54" fmla="*/ 5 w 88"/>
                <a:gd name="T55" fmla="*/ 85 h 211"/>
                <a:gd name="T56" fmla="*/ 5 w 88"/>
                <a:gd name="T57" fmla="*/ 78 h 211"/>
                <a:gd name="T58" fmla="*/ 5 w 88"/>
                <a:gd name="T59" fmla="*/ 63 h 211"/>
                <a:gd name="T60" fmla="*/ 5 w 88"/>
                <a:gd name="T61" fmla="*/ 49 h 211"/>
                <a:gd name="T62" fmla="*/ 5 w 88"/>
                <a:gd name="T63" fmla="*/ 36 h 211"/>
                <a:gd name="T64" fmla="*/ 5 w 88"/>
                <a:gd name="T65" fmla="*/ 25 h 211"/>
                <a:gd name="T66" fmla="*/ 5 w 88"/>
                <a:gd name="T67" fmla="*/ 18 h 211"/>
                <a:gd name="T68" fmla="*/ 6 w 88"/>
                <a:gd name="T69" fmla="*/ 12 h 211"/>
                <a:gd name="T70" fmla="*/ 5 w 88"/>
                <a:gd name="T71" fmla="*/ 7 h 211"/>
                <a:gd name="T72" fmla="*/ 5 w 88"/>
                <a:gd name="T73" fmla="*/ 4 h 211"/>
                <a:gd name="T74" fmla="*/ 5 w 88"/>
                <a:gd name="T75" fmla="*/ 2 h 211"/>
                <a:gd name="T76" fmla="*/ 5 w 88"/>
                <a:gd name="T77" fmla="*/ 0 h 211"/>
                <a:gd name="T78" fmla="*/ 8 w 88"/>
                <a:gd name="T79" fmla="*/ 2 h 211"/>
                <a:gd name="T80" fmla="*/ 18 w 88"/>
                <a:gd name="T81" fmla="*/ 8 h 211"/>
                <a:gd name="T82" fmla="*/ 26 w 88"/>
                <a:gd name="T83" fmla="*/ 14 h 211"/>
                <a:gd name="T84" fmla="*/ 35 w 88"/>
                <a:gd name="T85" fmla="*/ 21 h 211"/>
                <a:gd name="T86" fmla="*/ 42 w 88"/>
                <a:gd name="T87" fmla="*/ 29 h 211"/>
                <a:gd name="T88" fmla="*/ 49 w 88"/>
                <a:gd name="T89" fmla="*/ 37 h 211"/>
                <a:gd name="T90" fmla="*/ 56 w 88"/>
                <a:gd name="T91" fmla="*/ 46 h 211"/>
                <a:gd name="T92" fmla="*/ 62 w 88"/>
                <a:gd name="T93" fmla="*/ 55 h 211"/>
                <a:gd name="T94" fmla="*/ 64 w 88"/>
                <a:gd name="T95" fmla="*/ 59 h 211"/>
                <a:gd name="T96" fmla="*/ 68 w 88"/>
                <a:gd name="T97" fmla="*/ 64 h 211"/>
                <a:gd name="T98" fmla="*/ 69 w 88"/>
                <a:gd name="T99" fmla="*/ 67 h 211"/>
                <a:gd name="T100" fmla="*/ 72 w 88"/>
                <a:gd name="T101" fmla="*/ 76 h 211"/>
                <a:gd name="T102" fmla="*/ 72 w 88"/>
                <a:gd name="T103" fmla="*/ 76 h 211"/>
                <a:gd name="T104" fmla="*/ 77 w 88"/>
                <a:gd name="T105" fmla="*/ 89 h 211"/>
                <a:gd name="T106" fmla="*/ 81 w 88"/>
                <a:gd name="T107" fmla="*/ 101 h 211"/>
                <a:gd name="T108" fmla="*/ 83 w 88"/>
                <a:gd name="T109" fmla="*/ 111 h 211"/>
                <a:gd name="T110" fmla="*/ 84 w 88"/>
                <a:gd name="T111" fmla="*/ 120 h 211"/>
                <a:gd name="T112" fmla="*/ 85 w 88"/>
                <a:gd name="T113" fmla="*/ 126 h 211"/>
                <a:gd name="T114" fmla="*/ 84 w 88"/>
                <a:gd name="T115" fmla="*/ 13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8" h="211">
                  <a:moveTo>
                    <a:pt x="84" y="130"/>
                  </a:moveTo>
                  <a:cubicBezTo>
                    <a:pt x="84" y="130"/>
                    <a:pt x="86" y="132"/>
                    <a:pt x="85" y="134"/>
                  </a:cubicBezTo>
                  <a:cubicBezTo>
                    <a:pt x="88" y="134"/>
                    <a:pt x="81" y="140"/>
                    <a:pt x="84" y="139"/>
                  </a:cubicBezTo>
                  <a:cubicBezTo>
                    <a:pt x="82" y="141"/>
                    <a:pt x="81" y="142"/>
                    <a:pt x="82" y="145"/>
                  </a:cubicBezTo>
                  <a:cubicBezTo>
                    <a:pt x="81" y="149"/>
                    <a:pt x="81" y="145"/>
                    <a:pt x="80" y="149"/>
                  </a:cubicBezTo>
                  <a:cubicBezTo>
                    <a:pt x="80" y="153"/>
                    <a:pt x="77" y="154"/>
                    <a:pt x="78" y="154"/>
                  </a:cubicBezTo>
                  <a:cubicBezTo>
                    <a:pt x="81" y="154"/>
                    <a:pt x="76" y="154"/>
                    <a:pt x="75" y="158"/>
                  </a:cubicBezTo>
                  <a:cubicBezTo>
                    <a:pt x="74" y="160"/>
                    <a:pt x="78" y="161"/>
                    <a:pt x="72" y="162"/>
                  </a:cubicBezTo>
                  <a:cubicBezTo>
                    <a:pt x="73" y="164"/>
                    <a:pt x="64" y="160"/>
                    <a:pt x="68" y="165"/>
                  </a:cubicBezTo>
                  <a:cubicBezTo>
                    <a:pt x="68" y="170"/>
                    <a:pt x="67" y="170"/>
                    <a:pt x="64" y="168"/>
                  </a:cubicBezTo>
                  <a:cubicBezTo>
                    <a:pt x="63" y="173"/>
                    <a:pt x="60" y="168"/>
                    <a:pt x="60" y="171"/>
                  </a:cubicBezTo>
                  <a:cubicBezTo>
                    <a:pt x="61" y="171"/>
                    <a:pt x="57" y="177"/>
                    <a:pt x="55" y="173"/>
                  </a:cubicBezTo>
                  <a:cubicBezTo>
                    <a:pt x="54" y="175"/>
                    <a:pt x="55" y="176"/>
                    <a:pt x="50" y="175"/>
                  </a:cubicBezTo>
                  <a:cubicBezTo>
                    <a:pt x="46" y="178"/>
                    <a:pt x="44" y="177"/>
                    <a:pt x="44" y="177"/>
                  </a:cubicBezTo>
                  <a:cubicBezTo>
                    <a:pt x="38" y="178"/>
                    <a:pt x="43" y="176"/>
                    <a:pt x="39" y="178"/>
                  </a:cubicBezTo>
                  <a:cubicBezTo>
                    <a:pt x="39" y="179"/>
                    <a:pt x="33" y="179"/>
                    <a:pt x="32" y="179"/>
                  </a:cubicBezTo>
                  <a:cubicBezTo>
                    <a:pt x="28" y="178"/>
                    <a:pt x="29" y="175"/>
                    <a:pt x="26" y="179"/>
                  </a:cubicBezTo>
                  <a:cubicBezTo>
                    <a:pt x="26" y="180"/>
                    <a:pt x="24" y="179"/>
                    <a:pt x="26" y="179"/>
                  </a:cubicBezTo>
                  <a:cubicBezTo>
                    <a:pt x="25" y="179"/>
                    <a:pt x="24" y="177"/>
                    <a:pt x="23" y="179"/>
                  </a:cubicBezTo>
                  <a:cubicBezTo>
                    <a:pt x="22" y="178"/>
                    <a:pt x="22" y="179"/>
                    <a:pt x="20" y="179"/>
                  </a:cubicBezTo>
                  <a:cubicBezTo>
                    <a:pt x="19" y="179"/>
                    <a:pt x="18" y="178"/>
                    <a:pt x="17" y="178"/>
                  </a:cubicBezTo>
                  <a:cubicBezTo>
                    <a:pt x="18" y="180"/>
                    <a:pt x="14" y="182"/>
                    <a:pt x="16" y="186"/>
                  </a:cubicBezTo>
                  <a:cubicBezTo>
                    <a:pt x="17" y="188"/>
                    <a:pt x="15" y="190"/>
                    <a:pt x="15" y="192"/>
                  </a:cubicBezTo>
                  <a:cubicBezTo>
                    <a:pt x="15" y="194"/>
                    <a:pt x="14" y="196"/>
                    <a:pt x="14" y="197"/>
                  </a:cubicBezTo>
                  <a:cubicBezTo>
                    <a:pt x="13" y="197"/>
                    <a:pt x="12" y="197"/>
                    <a:pt x="13" y="198"/>
                  </a:cubicBezTo>
                  <a:cubicBezTo>
                    <a:pt x="14" y="198"/>
                    <a:pt x="14" y="199"/>
                    <a:pt x="13" y="199"/>
                  </a:cubicBezTo>
                  <a:cubicBezTo>
                    <a:pt x="13" y="199"/>
                    <a:pt x="13" y="200"/>
                    <a:pt x="13" y="200"/>
                  </a:cubicBezTo>
                  <a:cubicBezTo>
                    <a:pt x="13" y="200"/>
                    <a:pt x="13" y="199"/>
                    <a:pt x="13" y="199"/>
                  </a:cubicBezTo>
                  <a:cubicBezTo>
                    <a:pt x="13" y="200"/>
                    <a:pt x="13" y="200"/>
                    <a:pt x="13" y="200"/>
                  </a:cubicBezTo>
                  <a:cubicBezTo>
                    <a:pt x="12" y="201"/>
                    <a:pt x="12" y="202"/>
                    <a:pt x="11" y="204"/>
                  </a:cubicBezTo>
                  <a:cubicBezTo>
                    <a:pt x="9" y="206"/>
                    <a:pt x="8" y="209"/>
                    <a:pt x="5" y="211"/>
                  </a:cubicBezTo>
                  <a:cubicBezTo>
                    <a:pt x="5" y="211"/>
                    <a:pt x="5" y="209"/>
                    <a:pt x="5" y="205"/>
                  </a:cubicBezTo>
                  <a:cubicBezTo>
                    <a:pt x="5" y="204"/>
                    <a:pt x="6" y="203"/>
                    <a:pt x="5" y="202"/>
                  </a:cubicBezTo>
                  <a:cubicBezTo>
                    <a:pt x="4" y="201"/>
                    <a:pt x="5" y="201"/>
                    <a:pt x="5" y="199"/>
                  </a:cubicBezTo>
                  <a:cubicBezTo>
                    <a:pt x="4" y="198"/>
                    <a:pt x="5" y="198"/>
                    <a:pt x="5" y="195"/>
                  </a:cubicBezTo>
                  <a:cubicBezTo>
                    <a:pt x="5" y="194"/>
                    <a:pt x="7" y="194"/>
                    <a:pt x="5" y="190"/>
                  </a:cubicBezTo>
                  <a:cubicBezTo>
                    <a:pt x="6" y="189"/>
                    <a:pt x="10" y="187"/>
                    <a:pt x="5" y="185"/>
                  </a:cubicBezTo>
                  <a:cubicBezTo>
                    <a:pt x="9" y="184"/>
                    <a:pt x="6" y="179"/>
                    <a:pt x="5" y="179"/>
                  </a:cubicBezTo>
                  <a:cubicBezTo>
                    <a:pt x="5" y="179"/>
                    <a:pt x="5" y="179"/>
                    <a:pt x="5" y="179"/>
                  </a:cubicBezTo>
                  <a:cubicBezTo>
                    <a:pt x="5" y="179"/>
                    <a:pt x="5" y="179"/>
                    <a:pt x="5" y="179"/>
                  </a:cubicBezTo>
                  <a:cubicBezTo>
                    <a:pt x="5" y="175"/>
                    <a:pt x="2" y="173"/>
                    <a:pt x="5" y="173"/>
                  </a:cubicBezTo>
                  <a:cubicBezTo>
                    <a:pt x="7" y="170"/>
                    <a:pt x="7" y="168"/>
                    <a:pt x="5" y="167"/>
                  </a:cubicBezTo>
                  <a:cubicBezTo>
                    <a:pt x="7" y="165"/>
                    <a:pt x="6" y="162"/>
                    <a:pt x="5" y="160"/>
                  </a:cubicBezTo>
                  <a:cubicBezTo>
                    <a:pt x="3" y="162"/>
                    <a:pt x="7" y="155"/>
                    <a:pt x="5" y="153"/>
                  </a:cubicBezTo>
                  <a:cubicBezTo>
                    <a:pt x="3" y="151"/>
                    <a:pt x="1" y="153"/>
                    <a:pt x="5" y="146"/>
                  </a:cubicBezTo>
                  <a:cubicBezTo>
                    <a:pt x="6" y="146"/>
                    <a:pt x="3" y="143"/>
                    <a:pt x="5" y="139"/>
                  </a:cubicBezTo>
                  <a:cubicBezTo>
                    <a:pt x="4" y="138"/>
                    <a:pt x="3" y="140"/>
                    <a:pt x="5" y="132"/>
                  </a:cubicBezTo>
                  <a:cubicBezTo>
                    <a:pt x="8" y="129"/>
                    <a:pt x="4" y="126"/>
                    <a:pt x="5" y="124"/>
                  </a:cubicBezTo>
                  <a:cubicBezTo>
                    <a:pt x="6" y="125"/>
                    <a:pt x="4" y="118"/>
                    <a:pt x="5" y="116"/>
                  </a:cubicBezTo>
                  <a:cubicBezTo>
                    <a:pt x="5" y="117"/>
                    <a:pt x="9" y="108"/>
                    <a:pt x="5" y="108"/>
                  </a:cubicBezTo>
                  <a:cubicBezTo>
                    <a:pt x="4" y="107"/>
                    <a:pt x="4" y="106"/>
                    <a:pt x="5" y="105"/>
                  </a:cubicBezTo>
                  <a:cubicBezTo>
                    <a:pt x="5" y="104"/>
                    <a:pt x="7" y="103"/>
                    <a:pt x="5" y="101"/>
                  </a:cubicBezTo>
                  <a:cubicBezTo>
                    <a:pt x="5" y="101"/>
                    <a:pt x="7" y="98"/>
                    <a:pt x="6" y="97"/>
                  </a:cubicBezTo>
                  <a:cubicBezTo>
                    <a:pt x="5" y="96"/>
                    <a:pt x="7" y="93"/>
                    <a:pt x="5" y="93"/>
                  </a:cubicBezTo>
                  <a:cubicBezTo>
                    <a:pt x="6" y="91"/>
                    <a:pt x="6" y="88"/>
                    <a:pt x="6" y="90"/>
                  </a:cubicBezTo>
                  <a:cubicBezTo>
                    <a:pt x="6" y="88"/>
                    <a:pt x="7" y="90"/>
                    <a:pt x="5" y="85"/>
                  </a:cubicBezTo>
                  <a:cubicBezTo>
                    <a:pt x="8" y="86"/>
                    <a:pt x="7" y="85"/>
                    <a:pt x="5" y="84"/>
                  </a:cubicBezTo>
                  <a:cubicBezTo>
                    <a:pt x="6" y="82"/>
                    <a:pt x="5" y="80"/>
                    <a:pt x="5" y="78"/>
                  </a:cubicBezTo>
                  <a:cubicBezTo>
                    <a:pt x="5" y="74"/>
                    <a:pt x="0" y="70"/>
                    <a:pt x="5" y="70"/>
                  </a:cubicBezTo>
                  <a:cubicBezTo>
                    <a:pt x="3" y="66"/>
                    <a:pt x="2" y="66"/>
                    <a:pt x="5" y="63"/>
                  </a:cubicBezTo>
                  <a:cubicBezTo>
                    <a:pt x="7" y="58"/>
                    <a:pt x="10" y="56"/>
                    <a:pt x="5" y="56"/>
                  </a:cubicBezTo>
                  <a:cubicBezTo>
                    <a:pt x="6" y="52"/>
                    <a:pt x="6" y="54"/>
                    <a:pt x="5" y="49"/>
                  </a:cubicBezTo>
                  <a:cubicBezTo>
                    <a:pt x="7" y="47"/>
                    <a:pt x="7" y="43"/>
                    <a:pt x="5" y="43"/>
                  </a:cubicBezTo>
                  <a:cubicBezTo>
                    <a:pt x="3" y="41"/>
                    <a:pt x="5" y="36"/>
                    <a:pt x="5" y="36"/>
                  </a:cubicBezTo>
                  <a:cubicBezTo>
                    <a:pt x="5" y="29"/>
                    <a:pt x="5" y="32"/>
                    <a:pt x="5" y="31"/>
                  </a:cubicBezTo>
                  <a:cubicBezTo>
                    <a:pt x="9" y="32"/>
                    <a:pt x="3" y="30"/>
                    <a:pt x="5" y="25"/>
                  </a:cubicBezTo>
                  <a:cubicBezTo>
                    <a:pt x="2" y="25"/>
                    <a:pt x="5" y="20"/>
                    <a:pt x="5" y="20"/>
                  </a:cubicBezTo>
                  <a:cubicBezTo>
                    <a:pt x="5" y="19"/>
                    <a:pt x="2" y="18"/>
                    <a:pt x="5" y="18"/>
                  </a:cubicBezTo>
                  <a:cubicBezTo>
                    <a:pt x="4" y="15"/>
                    <a:pt x="3" y="16"/>
                    <a:pt x="5" y="15"/>
                  </a:cubicBezTo>
                  <a:cubicBezTo>
                    <a:pt x="7" y="16"/>
                    <a:pt x="5" y="12"/>
                    <a:pt x="6" y="12"/>
                  </a:cubicBezTo>
                  <a:cubicBezTo>
                    <a:pt x="4" y="11"/>
                    <a:pt x="5" y="10"/>
                    <a:pt x="5" y="11"/>
                  </a:cubicBezTo>
                  <a:cubicBezTo>
                    <a:pt x="6" y="7"/>
                    <a:pt x="2" y="10"/>
                    <a:pt x="5" y="7"/>
                  </a:cubicBezTo>
                  <a:cubicBezTo>
                    <a:pt x="6" y="4"/>
                    <a:pt x="8" y="2"/>
                    <a:pt x="6" y="4"/>
                  </a:cubicBezTo>
                  <a:cubicBezTo>
                    <a:pt x="6" y="5"/>
                    <a:pt x="6" y="5"/>
                    <a:pt x="5" y="4"/>
                  </a:cubicBezTo>
                  <a:cubicBezTo>
                    <a:pt x="5" y="4"/>
                    <a:pt x="6" y="4"/>
                    <a:pt x="6" y="4"/>
                  </a:cubicBezTo>
                  <a:cubicBezTo>
                    <a:pt x="6" y="3"/>
                    <a:pt x="6" y="2"/>
                    <a:pt x="5" y="2"/>
                  </a:cubicBezTo>
                  <a:cubicBezTo>
                    <a:pt x="2" y="3"/>
                    <a:pt x="5" y="0"/>
                    <a:pt x="5" y="1"/>
                  </a:cubicBezTo>
                  <a:cubicBezTo>
                    <a:pt x="3" y="2"/>
                    <a:pt x="7" y="1"/>
                    <a:pt x="5" y="0"/>
                  </a:cubicBezTo>
                  <a:cubicBezTo>
                    <a:pt x="6" y="0"/>
                    <a:pt x="7" y="1"/>
                    <a:pt x="7" y="1"/>
                  </a:cubicBezTo>
                  <a:cubicBezTo>
                    <a:pt x="6" y="0"/>
                    <a:pt x="9" y="4"/>
                    <a:pt x="8" y="2"/>
                  </a:cubicBezTo>
                  <a:cubicBezTo>
                    <a:pt x="8" y="2"/>
                    <a:pt x="10" y="3"/>
                    <a:pt x="13" y="5"/>
                  </a:cubicBezTo>
                  <a:cubicBezTo>
                    <a:pt x="13" y="6"/>
                    <a:pt x="17" y="10"/>
                    <a:pt x="18" y="8"/>
                  </a:cubicBezTo>
                  <a:cubicBezTo>
                    <a:pt x="24" y="10"/>
                    <a:pt x="20" y="10"/>
                    <a:pt x="22" y="11"/>
                  </a:cubicBezTo>
                  <a:cubicBezTo>
                    <a:pt x="24" y="14"/>
                    <a:pt x="25" y="11"/>
                    <a:pt x="26" y="14"/>
                  </a:cubicBezTo>
                  <a:cubicBezTo>
                    <a:pt x="27" y="13"/>
                    <a:pt x="28" y="18"/>
                    <a:pt x="31" y="18"/>
                  </a:cubicBezTo>
                  <a:cubicBezTo>
                    <a:pt x="33" y="21"/>
                    <a:pt x="33" y="19"/>
                    <a:pt x="35" y="21"/>
                  </a:cubicBezTo>
                  <a:cubicBezTo>
                    <a:pt x="34" y="21"/>
                    <a:pt x="34" y="25"/>
                    <a:pt x="39" y="25"/>
                  </a:cubicBezTo>
                  <a:cubicBezTo>
                    <a:pt x="41" y="27"/>
                    <a:pt x="42" y="26"/>
                    <a:pt x="42" y="29"/>
                  </a:cubicBezTo>
                  <a:cubicBezTo>
                    <a:pt x="42" y="35"/>
                    <a:pt x="44" y="34"/>
                    <a:pt x="46" y="33"/>
                  </a:cubicBezTo>
                  <a:cubicBezTo>
                    <a:pt x="50" y="36"/>
                    <a:pt x="51" y="35"/>
                    <a:pt x="49" y="37"/>
                  </a:cubicBezTo>
                  <a:cubicBezTo>
                    <a:pt x="50" y="40"/>
                    <a:pt x="55" y="37"/>
                    <a:pt x="53" y="41"/>
                  </a:cubicBezTo>
                  <a:cubicBezTo>
                    <a:pt x="52" y="42"/>
                    <a:pt x="56" y="43"/>
                    <a:pt x="56" y="46"/>
                  </a:cubicBezTo>
                  <a:cubicBezTo>
                    <a:pt x="54" y="45"/>
                    <a:pt x="56" y="54"/>
                    <a:pt x="59" y="50"/>
                  </a:cubicBezTo>
                  <a:cubicBezTo>
                    <a:pt x="63" y="54"/>
                    <a:pt x="56" y="53"/>
                    <a:pt x="62" y="55"/>
                  </a:cubicBezTo>
                  <a:cubicBezTo>
                    <a:pt x="59" y="56"/>
                    <a:pt x="60" y="55"/>
                    <a:pt x="63" y="57"/>
                  </a:cubicBezTo>
                  <a:cubicBezTo>
                    <a:pt x="61" y="56"/>
                    <a:pt x="63" y="59"/>
                    <a:pt x="64" y="59"/>
                  </a:cubicBezTo>
                  <a:cubicBezTo>
                    <a:pt x="66" y="62"/>
                    <a:pt x="67" y="63"/>
                    <a:pt x="68" y="64"/>
                  </a:cubicBezTo>
                  <a:cubicBezTo>
                    <a:pt x="68" y="64"/>
                    <a:pt x="68" y="65"/>
                    <a:pt x="68" y="64"/>
                  </a:cubicBezTo>
                  <a:cubicBezTo>
                    <a:pt x="67" y="63"/>
                    <a:pt x="67" y="63"/>
                    <a:pt x="67" y="63"/>
                  </a:cubicBezTo>
                  <a:cubicBezTo>
                    <a:pt x="67" y="65"/>
                    <a:pt x="66" y="62"/>
                    <a:pt x="69" y="67"/>
                  </a:cubicBezTo>
                  <a:cubicBezTo>
                    <a:pt x="69" y="71"/>
                    <a:pt x="73" y="69"/>
                    <a:pt x="71" y="72"/>
                  </a:cubicBezTo>
                  <a:cubicBezTo>
                    <a:pt x="71" y="74"/>
                    <a:pt x="72" y="76"/>
                    <a:pt x="72" y="76"/>
                  </a:cubicBezTo>
                  <a:cubicBezTo>
                    <a:pt x="72" y="76"/>
                    <a:pt x="72" y="76"/>
                    <a:pt x="72" y="76"/>
                  </a:cubicBezTo>
                  <a:cubicBezTo>
                    <a:pt x="72" y="76"/>
                    <a:pt x="72" y="76"/>
                    <a:pt x="72" y="76"/>
                  </a:cubicBezTo>
                  <a:cubicBezTo>
                    <a:pt x="71" y="79"/>
                    <a:pt x="73" y="82"/>
                    <a:pt x="75" y="82"/>
                  </a:cubicBezTo>
                  <a:cubicBezTo>
                    <a:pt x="75" y="86"/>
                    <a:pt x="76" y="89"/>
                    <a:pt x="77" y="89"/>
                  </a:cubicBezTo>
                  <a:cubicBezTo>
                    <a:pt x="80" y="87"/>
                    <a:pt x="78" y="97"/>
                    <a:pt x="79" y="95"/>
                  </a:cubicBezTo>
                  <a:cubicBezTo>
                    <a:pt x="78" y="99"/>
                    <a:pt x="82" y="98"/>
                    <a:pt x="81" y="101"/>
                  </a:cubicBezTo>
                  <a:cubicBezTo>
                    <a:pt x="81" y="102"/>
                    <a:pt x="83" y="100"/>
                    <a:pt x="82" y="106"/>
                  </a:cubicBezTo>
                  <a:cubicBezTo>
                    <a:pt x="88" y="108"/>
                    <a:pt x="84" y="112"/>
                    <a:pt x="83" y="111"/>
                  </a:cubicBezTo>
                  <a:cubicBezTo>
                    <a:pt x="80" y="113"/>
                    <a:pt x="84" y="114"/>
                    <a:pt x="84" y="116"/>
                  </a:cubicBezTo>
                  <a:cubicBezTo>
                    <a:pt x="86" y="121"/>
                    <a:pt x="85" y="117"/>
                    <a:pt x="84" y="120"/>
                  </a:cubicBezTo>
                  <a:cubicBezTo>
                    <a:pt x="86" y="122"/>
                    <a:pt x="86" y="119"/>
                    <a:pt x="85" y="124"/>
                  </a:cubicBezTo>
                  <a:cubicBezTo>
                    <a:pt x="83" y="121"/>
                    <a:pt x="86" y="125"/>
                    <a:pt x="85" y="126"/>
                  </a:cubicBezTo>
                  <a:cubicBezTo>
                    <a:pt x="87" y="124"/>
                    <a:pt x="84" y="131"/>
                    <a:pt x="85" y="130"/>
                  </a:cubicBezTo>
                  <a:cubicBezTo>
                    <a:pt x="84" y="130"/>
                    <a:pt x="84" y="130"/>
                    <a:pt x="84" y="13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矩形 14"/>
            <p:cNvSpPr/>
            <p:nvPr/>
          </p:nvSpPr>
          <p:spPr>
            <a:xfrm>
              <a:off x="5586" y="4183"/>
              <a:ext cx="1640" cy="582"/>
            </a:xfrm>
            <a:prstGeom prst="rect">
              <a:avLst/>
            </a:prstGeom>
          </p:spPr>
          <p:txBody>
            <a:bodyPr wrap="square">
              <a:spAutoFit/>
            </a:bodyPr>
            <a:lstStyle/>
            <a:p>
              <a:pPr algn="ctr"/>
              <a:r>
                <a:rPr lang="en-US" altLang="zh-CN" dirty="0">
                  <a:solidFill>
                    <a:prstClr val="white"/>
                  </a:solidFill>
                  <a:latin typeface="Open Sans" panose="020B0606030504020204" pitchFamily="34" charset="0"/>
                  <a:ea typeface="Open Sans" panose="020B0606030504020204" pitchFamily="34" charset="0"/>
                  <a:cs typeface="Open Sans" panose="020B0606030504020204" pitchFamily="34" charset="0"/>
                </a:rPr>
                <a:t>04</a:t>
              </a:r>
              <a:endParaRPr lang="zh-CN" altLang="en-US" dirty="0">
                <a:solidFill>
                  <a:prstClr val="white"/>
                </a:solidFill>
                <a:latin typeface="Open Sans" panose="020B0606030504020204" pitchFamily="34" charset="0"/>
                <a:ea typeface="微软雅黑" panose="020B0503020204020204" charset="-122"/>
                <a:cs typeface="Open Sans" panose="020B0606030504020204" pitchFamily="34" charset="0"/>
              </a:endParaRPr>
            </a:p>
          </p:txBody>
        </p:sp>
      </p:grpSp>
      <p:sp>
        <p:nvSpPr>
          <p:cNvPr id="31"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264026" y="2000885"/>
            <a:ext cx="4622165" cy="3046095"/>
          </a:xfrm>
          <a:prstGeom prst="rect">
            <a:avLst/>
          </a:prstGeom>
          <a:ln w="50800">
            <a:solidFill>
              <a:srgbClr val="FF7C80"/>
            </a:solidFill>
          </a:ln>
        </p:spPr>
        <p:txBody>
          <a:bodyPr wrap="square">
            <a:spAutoFit/>
          </a:bodyPr>
          <a:lstStyle/>
          <a:p>
            <a:pPr fontAlgn="auto">
              <a:lnSpc>
                <a:spcPct val="150000"/>
              </a:lnSpc>
            </a:pPr>
            <a:r>
              <a:rPr lang="en-US" altLang="zh-CN" sz="3200" b="1" dirty="0">
                <a:solidFill>
                  <a:schemeClr val="bg1"/>
                </a:solidFill>
                <a:latin typeface="Open Sans" panose="020B0606030504020204" pitchFamily="34" charset="0"/>
                <a:cs typeface="Open Sans" panose="020B0606030504020204" pitchFamily="34" charset="0"/>
              </a:rPr>
              <a:t>当心脏收缩时</a:t>
            </a:r>
            <a:r>
              <a:rPr lang="zh-CN" altLang="en-US" sz="3200" b="1" dirty="0">
                <a:solidFill>
                  <a:schemeClr val="bg1"/>
                </a:solidFill>
                <a:latin typeface="Open Sans" panose="020B0606030504020204" pitchFamily="34" charset="0"/>
                <a:cs typeface="Open Sans" panose="020B0606030504020204" pitchFamily="34" charset="0"/>
              </a:rPr>
              <a:t>，</a:t>
            </a:r>
            <a:r>
              <a:rPr lang="en-US" altLang="zh-CN" sz="3200" b="1" dirty="0">
                <a:solidFill>
                  <a:schemeClr val="bg1"/>
                </a:solidFill>
                <a:latin typeface="Open Sans" panose="020B0606030504020204" pitchFamily="34" charset="0"/>
                <a:cs typeface="Open Sans" panose="020B0606030504020204" pitchFamily="34" charset="0"/>
              </a:rPr>
              <a:t>外周血容量最多，光吸收量也最大，检测到的光强度最小</a:t>
            </a:r>
            <a:r>
              <a:rPr lang="zh-CN" altLang="en-US" sz="3200" b="1" dirty="0">
                <a:solidFill>
                  <a:schemeClr val="bg1"/>
                </a:solidFill>
                <a:latin typeface="Open Sans" panose="020B0606030504020204" pitchFamily="34" charset="0"/>
                <a:cs typeface="Open Sans" panose="020B0606030504020204" pitchFamily="34" charset="0"/>
              </a:rPr>
              <a:t>。</a:t>
            </a:r>
          </a:p>
        </p:txBody>
      </p:sp>
      <p:sp>
        <p:nvSpPr>
          <p:cNvPr id="32"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284301" y="2000885"/>
            <a:ext cx="4622800" cy="3046095"/>
          </a:xfrm>
          <a:prstGeom prst="rect">
            <a:avLst/>
          </a:prstGeom>
          <a:ln w="50800">
            <a:solidFill>
              <a:srgbClr val="DFA117"/>
            </a:solidFill>
          </a:ln>
        </p:spPr>
        <p:txBody>
          <a:bodyPr wrap="square">
            <a:spAutoFit/>
          </a:bodyPr>
          <a:lstStyle/>
          <a:p>
            <a:pPr fontAlgn="auto">
              <a:lnSpc>
                <a:spcPct val="150000"/>
              </a:lnSpc>
            </a:pPr>
            <a:r>
              <a:rPr lang="zh-CN" altLang="en-US" sz="3200" b="1" dirty="0">
                <a:solidFill>
                  <a:schemeClr val="bg1"/>
                </a:solidFill>
                <a:latin typeface="Open Sans" panose="020B0606030504020204" pitchFamily="34" charset="0"/>
                <a:cs typeface="Open Sans" panose="020B0606030504020204" pitchFamily="34" charset="0"/>
              </a:rPr>
              <a:t>当</a:t>
            </a:r>
            <a:r>
              <a:rPr lang="en-US" altLang="zh-CN" sz="3200" b="1" dirty="0">
                <a:solidFill>
                  <a:schemeClr val="bg1"/>
                </a:solidFill>
                <a:latin typeface="Open Sans" panose="020B0606030504020204" pitchFamily="34" charset="0"/>
                <a:cs typeface="Open Sans" panose="020B0606030504020204" pitchFamily="34" charset="0"/>
              </a:rPr>
              <a:t>心脏舒张时，检测到的光强度最大，使光接收器接收到的光强度随之呈脉动性变化。</a:t>
            </a:r>
          </a:p>
        </p:txBody>
      </p:sp>
      <p:sp>
        <p:nvSpPr>
          <p:cNvPr id="33"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264026" y="1533842"/>
            <a:ext cx="5157470" cy="4523105"/>
          </a:xfrm>
          <a:prstGeom prst="rect">
            <a:avLst/>
          </a:prstGeom>
          <a:ln w="50800">
            <a:solidFill>
              <a:schemeClr val="accent1"/>
            </a:solidFill>
          </a:ln>
        </p:spPr>
        <p:txBody>
          <a:bodyPr wrap="square">
            <a:spAutoFit/>
          </a:bodyPr>
          <a:lstStyle/>
          <a:p>
            <a:pPr fontAlgn="auto">
              <a:lnSpc>
                <a:spcPct val="150000"/>
              </a:lnSpc>
            </a:pPr>
            <a:r>
              <a:rPr lang="en-US" altLang="zh-CN" sz="3200" b="1" dirty="0">
                <a:solidFill>
                  <a:schemeClr val="bg1"/>
                </a:solidFill>
                <a:latin typeface="Open Sans" panose="020B0606030504020204" pitchFamily="34" charset="0"/>
                <a:cs typeface="Open Sans" panose="020B0606030504020204" pitchFamily="34" charset="0"/>
              </a:rPr>
              <a:t>通过提取容积脉搏波特征参数并分析血压和容积脉搏波特征参数的相关性，选择相关性比较大的特征参数与血压进行回归分析，达到检测动脉血压的目的。</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ppt_x"/>
                                          </p:val>
                                        </p:tav>
                                        <p:tav tm="100000">
                                          <p:val>
                                            <p:strVal val="#ppt_x"/>
                                          </p:val>
                                        </p:tav>
                                      </p:tavLst>
                                    </p:anim>
                                    <p:anim calcmode="lin" valueType="num">
                                      <p:cBhvr additive="base">
                                        <p:cTn id="18" dur="10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ppt_x"/>
                                          </p:val>
                                        </p:tav>
                                        <p:tav tm="100000">
                                          <p:val>
                                            <p:strVal val="#ppt_x"/>
                                          </p:val>
                                        </p:tav>
                                      </p:tavLst>
                                    </p:anim>
                                    <p:anim calcmode="lin" valueType="num">
                                      <p:cBhvr additive="base">
                                        <p:cTn id="22" dur="10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1000" fill="hold"/>
                                        <p:tgtEl>
                                          <p:spTgt spid="18"/>
                                        </p:tgtEl>
                                        <p:attrNameLst>
                                          <p:attrName>ppt_x</p:attrName>
                                        </p:attrNameLst>
                                      </p:cBhvr>
                                      <p:tavLst>
                                        <p:tav tm="0">
                                          <p:val>
                                            <p:strVal val="#ppt_x"/>
                                          </p:val>
                                        </p:tav>
                                        <p:tav tm="100000">
                                          <p:val>
                                            <p:strVal val="#ppt_x"/>
                                          </p:val>
                                        </p:tav>
                                      </p:tavLst>
                                    </p:anim>
                                    <p:anim calcmode="lin" valueType="num">
                                      <p:cBhvr additive="base">
                                        <p:cTn id="26" dur="10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000" fill="hold"/>
                                        <p:tgtEl>
                                          <p:spTgt spid="19"/>
                                        </p:tgtEl>
                                        <p:attrNameLst>
                                          <p:attrName>ppt_x</p:attrName>
                                        </p:attrNameLst>
                                      </p:cBhvr>
                                      <p:tavLst>
                                        <p:tav tm="0">
                                          <p:val>
                                            <p:strVal val="#ppt_x"/>
                                          </p:val>
                                        </p:tav>
                                        <p:tav tm="100000">
                                          <p:val>
                                            <p:strVal val="#ppt_x"/>
                                          </p:val>
                                        </p:tav>
                                      </p:tavLst>
                                    </p:anim>
                                    <p:anim calcmode="lin" valueType="num">
                                      <p:cBhvr additive="base">
                                        <p:cTn id="30" dur="10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1000" fill="hold"/>
                                        <p:tgtEl>
                                          <p:spTgt spid="20"/>
                                        </p:tgtEl>
                                        <p:attrNameLst>
                                          <p:attrName>ppt_x</p:attrName>
                                        </p:attrNameLst>
                                      </p:cBhvr>
                                      <p:tavLst>
                                        <p:tav tm="0">
                                          <p:val>
                                            <p:strVal val="#ppt_x"/>
                                          </p:val>
                                        </p:tav>
                                        <p:tav tm="100000">
                                          <p:val>
                                            <p:strVal val="#ppt_x"/>
                                          </p:val>
                                        </p:tav>
                                      </p:tavLst>
                                    </p:anim>
                                    <p:anim calcmode="lin" valueType="num">
                                      <p:cBhvr additive="base">
                                        <p:cTn id="34" dur="10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32" presetClass="emph" presetSubtype="0" fill="hold" nodeType="afterEffect">
                                  <p:stCondLst>
                                    <p:cond delay="0"/>
                                  </p:stCondLst>
                                  <p:childTnLst>
                                    <p:animRot by="120000">
                                      <p:cBhvr>
                                        <p:cTn id="37" dur="100" fill="hold">
                                          <p:stCondLst>
                                            <p:cond delay="0"/>
                                          </p:stCondLst>
                                        </p:cTn>
                                        <p:tgtEl>
                                          <p:spTgt spid="16"/>
                                        </p:tgtEl>
                                        <p:attrNameLst>
                                          <p:attrName>r</p:attrName>
                                        </p:attrNameLst>
                                      </p:cBhvr>
                                    </p:animRot>
                                    <p:animRot by="-240000">
                                      <p:cBhvr>
                                        <p:cTn id="38" dur="200" fill="hold">
                                          <p:stCondLst>
                                            <p:cond delay="200"/>
                                          </p:stCondLst>
                                        </p:cTn>
                                        <p:tgtEl>
                                          <p:spTgt spid="16"/>
                                        </p:tgtEl>
                                        <p:attrNameLst>
                                          <p:attrName>r</p:attrName>
                                        </p:attrNameLst>
                                      </p:cBhvr>
                                    </p:animRot>
                                    <p:animRot by="240000">
                                      <p:cBhvr>
                                        <p:cTn id="39" dur="200" fill="hold">
                                          <p:stCondLst>
                                            <p:cond delay="400"/>
                                          </p:stCondLst>
                                        </p:cTn>
                                        <p:tgtEl>
                                          <p:spTgt spid="16"/>
                                        </p:tgtEl>
                                        <p:attrNameLst>
                                          <p:attrName>r</p:attrName>
                                        </p:attrNameLst>
                                      </p:cBhvr>
                                    </p:animRot>
                                    <p:animRot by="-240000">
                                      <p:cBhvr>
                                        <p:cTn id="40" dur="200" fill="hold">
                                          <p:stCondLst>
                                            <p:cond delay="600"/>
                                          </p:stCondLst>
                                        </p:cTn>
                                        <p:tgtEl>
                                          <p:spTgt spid="16"/>
                                        </p:tgtEl>
                                        <p:attrNameLst>
                                          <p:attrName>r</p:attrName>
                                        </p:attrNameLst>
                                      </p:cBhvr>
                                    </p:animRot>
                                    <p:animRot by="120000">
                                      <p:cBhvr>
                                        <p:cTn id="41" dur="200" fill="hold">
                                          <p:stCondLst>
                                            <p:cond delay="800"/>
                                          </p:stCondLst>
                                        </p:cTn>
                                        <p:tgtEl>
                                          <p:spTgt spid="16"/>
                                        </p:tgtEl>
                                        <p:attrNameLst>
                                          <p:attrName>r</p:attrName>
                                        </p:attrNameLst>
                                      </p:cBhvr>
                                    </p:animRot>
                                  </p:childTnLst>
                                </p:cTn>
                              </p:par>
                              <p:par>
                                <p:cTn id="42" presetID="22" presetClass="entr" presetSubtype="1" fill="hold" grpId="1"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10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par>
                                <p:cTn id="50" presetID="32" presetClass="emph" presetSubtype="0" fill="hold" nodeType="withEffect">
                                  <p:stCondLst>
                                    <p:cond delay="0"/>
                                  </p:stCondLst>
                                  <p:childTnLst>
                                    <p:animRot by="120000">
                                      <p:cBhvr>
                                        <p:cTn id="51" dur="100" fill="hold">
                                          <p:stCondLst>
                                            <p:cond delay="0"/>
                                          </p:stCondLst>
                                        </p:cTn>
                                        <p:tgtEl>
                                          <p:spTgt spid="18"/>
                                        </p:tgtEl>
                                        <p:attrNameLst>
                                          <p:attrName>r</p:attrName>
                                        </p:attrNameLst>
                                      </p:cBhvr>
                                    </p:animRot>
                                    <p:animRot by="-240000">
                                      <p:cBhvr>
                                        <p:cTn id="52" dur="200" fill="hold">
                                          <p:stCondLst>
                                            <p:cond delay="200"/>
                                          </p:stCondLst>
                                        </p:cTn>
                                        <p:tgtEl>
                                          <p:spTgt spid="18"/>
                                        </p:tgtEl>
                                        <p:attrNameLst>
                                          <p:attrName>r</p:attrName>
                                        </p:attrNameLst>
                                      </p:cBhvr>
                                    </p:animRot>
                                    <p:animRot by="240000">
                                      <p:cBhvr>
                                        <p:cTn id="53" dur="200" fill="hold">
                                          <p:stCondLst>
                                            <p:cond delay="400"/>
                                          </p:stCondLst>
                                        </p:cTn>
                                        <p:tgtEl>
                                          <p:spTgt spid="18"/>
                                        </p:tgtEl>
                                        <p:attrNameLst>
                                          <p:attrName>r</p:attrName>
                                        </p:attrNameLst>
                                      </p:cBhvr>
                                    </p:animRot>
                                    <p:animRot by="-240000">
                                      <p:cBhvr>
                                        <p:cTn id="54" dur="200" fill="hold">
                                          <p:stCondLst>
                                            <p:cond delay="600"/>
                                          </p:stCondLst>
                                        </p:cTn>
                                        <p:tgtEl>
                                          <p:spTgt spid="18"/>
                                        </p:tgtEl>
                                        <p:attrNameLst>
                                          <p:attrName>r</p:attrName>
                                        </p:attrNameLst>
                                      </p:cBhvr>
                                    </p:animRot>
                                    <p:animRot by="120000">
                                      <p:cBhvr>
                                        <p:cTn id="55" dur="200" fill="hold">
                                          <p:stCondLst>
                                            <p:cond delay="800"/>
                                          </p:stCondLst>
                                        </p:cTn>
                                        <p:tgtEl>
                                          <p:spTgt spid="18"/>
                                        </p:tgtEl>
                                        <p:attrNameLst>
                                          <p:attrName>r</p:attrName>
                                        </p:attrNameLst>
                                      </p:cBhvr>
                                    </p:animRot>
                                  </p:childTnLst>
                                </p:cTn>
                              </p:par>
                              <p:par>
                                <p:cTn id="56" presetID="10" presetClass="exit" presetSubtype="0" fill="hold" grpId="3"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par>
                                <p:cTn id="64" presetID="32" presetClass="emph" presetSubtype="0" fill="hold" nodeType="withEffect">
                                  <p:stCondLst>
                                    <p:cond delay="0"/>
                                  </p:stCondLst>
                                  <p:childTnLst>
                                    <p:animRot by="120000">
                                      <p:cBhvr>
                                        <p:cTn id="65" dur="100" fill="hold">
                                          <p:stCondLst>
                                            <p:cond delay="0"/>
                                          </p:stCondLst>
                                        </p:cTn>
                                        <p:tgtEl>
                                          <p:spTgt spid="19"/>
                                        </p:tgtEl>
                                        <p:attrNameLst>
                                          <p:attrName>r</p:attrName>
                                        </p:attrNameLst>
                                      </p:cBhvr>
                                    </p:animRot>
                                    <p:animRot by="-240000">
                                      <p:cBhvr>
                                        <p:cTn id="66" dur="200" fill="hold">
                                          <p:stCondLst>
                                            <p:cond delay="200"/>
                                          </p:stCondLst>
                                        </p:cTn>
                                        <p:tgtEl>
                                          <p:spTgt spid="19"/>
                                        </p:tgtEl>
                                        <p:attrNameLst>
                                          <p:attrName>r</p:attrName>
                                        </p:attrNameLst>
                                      </p:cBhvr>
                                    </p:animRot>
                                    <p:animRot by="240000">
                                      <p:cBhvr>
                                        <p:cTn id="67" dur="200" fill="hold">
                                          <p:stCondLst>
                                            <p:cond delay="400"/>
                                          </p:stCondLst>
                                        </p:cTn>
                                        <p:tgtEl>
                                          <p:spTgt spid="19"/>
                                        </p:tgtEl>
                                        <p:attrNameLst>
                                          <p:attrName>r</p:attrName>
                                        </p:attrNameLst>
                                      </p:cBhvr>
                                    </p:animRot>
                                    <p:animRot by="-240000">
                                      <p:cBhvr>
                                        <p:cTn id="68" dur="200" fill="hold">
                                          <p:stCondLst>
                                            <p:cond delay="600"/>
                                          </p:stCondLst>
                                        </p:cTn>
                                        <p:tgtEl>
                                          <p:spTgt spid="19"/>
                                        </p:tgtEl>
                                        <p:attrNameLst>
                                          <p:attrName>r</p:attrName>
                                        </p:attrNameLst>
                                      </p:cBhvr>
                                    </p:animRot>
                                    <p:animRot by="120000">
                                      <p:cBhvr>
                                        <p:cTn id="69" dur="200" fill="hold">
                                          <p:stCondLst>
                                            <p:cond delay="800"/>
                                          </p:stCondLst>
                                        </p:cTn>
                                        <p:tgtEl>
                                          <p:spTgt spid="19"/>
                                        </p:tgtEl>
                                        <p:attrNameLst>
                                          <p:attrName>r</p:attrName>
                                        </p:attrNameLst>
                                      </p:cBhvr>
                                    </p:animRot>
                                  </p:childTnLst>
                                </p:cTn>
                              </p:par>
                              <p:par>
                                <p:cTn id="70" presetID="10" presetClass="exit" presetSubtype="0" fill="hold" grpId="1" nodeType="withEffect">
                                  <p:stCondLst>
                                    <p:cond delay="0"/>
                                  </p:stCondLst>
                                  <p:childTnLst>
                                    <p:animEffect transition="out" filter="fade">
                                      <p:cBhvr>
                                        <p:cTn id="71" dur="500"/>
                                        <p:tgtEl>
                                          <p:spTgt spid="31"/>
                                        </p:tgtEl>
                                      </p:cBhvr>
                                    </p:animEffect>
                                    <p:set>
                                      <p:cBhvr>
                                        <p:cTn id="72" dur="1" fill="hold">
                                          <p:stCondLst>
                                            <p:cond delay="499"/>
                                          </p:stCondLst>
                                        </p:cTn>
                                        <p:tgtEl>
                                          <p:spTgt spid="3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up)">
                                      <p:cBhvr>
                                        <p:cTn id="77" dur="500"/>
                                        <p:tgtEl>
                                          <p:spTgt spid="33"/>
                                        </p:tgtEl>
                                      </p:cBhvr>
                                    </p:animEffect>
                                  </p:childTnLst>
                                </p:cTn>
                              </p:par>
                              <p:par>
                                <p:cTn id="78" presetID="32" presetClass="emph" presetSubtype="0" fill="hold" nodeType="withEffect">
                                  <p:stCondLst>
                                    <p:cond delay="0"/>
                                  </p:stCondLst>
                                  <p:childTnLst>
                                    <p:animRot by="120000">
                                      <p:cBhvr>
                                        <p:cTn id="79" dur="100" fill="hold">
                                          <p:stCondLst>
                                            <p:cond delay="0"/>
                                          </p:stCondLst>
                                        </p:cTn>
                                        <p:tgtEl>
                                          <p:spTgt spid="20"/>
                                        </p:tgtEl>
                                        <p:attrNameLst>
                                          <p:attrName>r</p:attrName>
                                        </p:attrNameLst>
                                      </p:cBhvr>
                                    </p:animRot>
                                    <p:animRot by="-240000">
                                      <p:cBhvr>
                                        <p:cTn id="80" dur="200" fill="hold">
                                          <p:stCondLst>
                                            <p:cond delay="200"/>
                                          </p:stCondLst>
                                        </p:cTn>
                                        <p:tgtEl>
                                          <p:spTgt spid="20"/>
                                        </p:tgtEl>
                                        <p:attrNameLst>
                                          <p:attrName>r</p:attrName>
                                        </p:attrNameLst>
                                      </p:cBhvr>
                                    </p:animRot>
                                    <p:animRot by="240000">
                                      <p:cBhvr>
                                        <p:cTn id="81" dur="200" fill="hold">
                                          <p:stCondLst>
                                            <p:cond delay="400"/>
                                          </p:stCondLst>
                                        </p:cTn>
                                        <p:tgtEl>
                                          <p:spTgt spid="20"/>
                                        </p:tgtEl>
                                        <p:attrNameLst>
                                          <p:attrName>r</p:attrName>
                                        </p:attrNameLst>
                                      </p:cBhvr>
                                    </p:animRot>
                                    <p:animRot by="-240000">
                                      <p:cBhvr>
                                        <p:cTn id="82" dur="200" fill="hold">
                                          <p:stCondLst>
                                            <p:cond delay="600"/>
                                          </p:stCondLst>
                                        </p:cTn>
                                        <p:tgtEl>
                                          <p:spTgt spid="20"/>
                                        </p:tgtEl>
                                        <p:attrNameLst>
                                          <p:attrName>r</p:attrName>
                                        </p:attrNameLst>
                                      </p:cBhvr>
                                    </p:animRot>
                                    <p:animRot by="120000">
                                      <p:cBhvr>
                                        <p:cTn id="83" dur="200" fill="hold">
                                          <p:stCondLst>
                                            <p:cond delay="800"/>
                                          </p:stCondLst>
                                        </p:cTn>
                                        <p:tgtEl>
                                          <p:spTgt spid="20"/>
                                        </p:tgtEl>
                                        <p:attrNameLst>
                                          <p:attrName>r</p:attrName>
                                        </p:attrNameLst>
                                      </p:cBhvr>
                                    </p:animRot>
                                  </p:childTnLst>
                                </p:cTn>
                              </p:par>
                              <p:par>
                                <p:cTn id="84" presetID="10" presetClass="exit" presetSubtype="0" fill="hold" grpId="1" nodeType="withEffect">
                                  <p:stCondLst>
                                    <p:cond delay="0"/>
                                  </p:stCondLst>
                                  <p:childTnLst>
                                    <p:animEffect transition="out" filter="fade">
                                      <p:cBhvr>
                                        <p:cTn id="85" dur="500"/>
                                        <p:tgtEl>
                                          <p:spTgt spid="32"/>
                                        </p:tgtEl>
                                      </p:cBhvr>
                                    </p:animEffect>
                                    <p:set>
                                      <p:cBhvr>
                                        <p:cTn id="86"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22" grpId="1" bldLvl="0" animBg="1"/>
      <p:bldP spid="22" grpId="2"/>
      <p:bldP spid="22" grpId="3" bldLvl="0" animBg="1"/>
      <p:bldP spid="7" grpId="0" animBg="1"/>
      <p:bldP spid="31" grpId="0" bldLvl="0" animBg="1"/>
      <p:bldP spid="31" grpId="1" bldLvl="0" animBg="1"/>
      <p:bldP spid="32" grpId="0" bldLvl="0" animBg="1"/>
      <p:bldP spid="32" grpId="1" bldLvl="0" animBg="1"/>
      <p:bldP spid="3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4" name="组合 4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7207501" y="3057872"/>
            <a:ext cx="780360" cy="780360"/>
            <a:chOff x="7207501" y="3057872"/>
            <a:chExt cx="780360" cy="780360"/>
          </a:xfrm>
        </p:grpSpPr>
        <p:sp>
          <p:nvSpPr>
            <p:cNvPr id="9" name="Oval 12"/>
            <p:cNvSpPr>
              <a:spLocks noChangeArrowheads="1"/>
            </p:cNvSpPr>
            <p:nvPr/>
          </p:nvSpPr>
          <p:spPr bwMode="auto">
            <a:xfrm>
              <a:off x="7207501" y="3057872"/>
              <a:ext cx="780360" cy="780360"/>
            </a:xfrm>
            <a:prstGeom prst="ellipse">
              <a:avLst/>
            </a:prstGeom>
            <a:gradFill>
              <a:gsLst>
                <a:gs pos="0">
                  <a:srgbClr val="F0C76A"/>
                </a:gs>
                <a:gs pos="100000">
                  <a:srgbClr val="CC6F62"/>
                </a:gs>
              </a:gsLst>
              <a:lin ang="7800000" scaled="0"/>
            </a:gra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grpSp>
          <p:nvGrpSpPr>
            <p:cNvPr id="14" name="组合 13"/>
            <p:cNvGrpSpPr/>
            <p:nvPr/>
          </p:nvGrpSpPr>
          <p:grpSpPr>
            <a:xfrm>
              <a:off x="7430676" y="3200587"/>
              <a:ext cx="334008" cy="494929"/>
              <a:chOff x="1788810" y="2276744"/>
              <a:chExt cx="392113" cy="581026"/>
            </a:xfrm>
            <a:solidFill>
              <a:schemeClr val="bg1"/>
            </a:solidFill>
          </p:grpSpPr>
          <p:sp>
            <p:nvSpPr>
              <p:cNvPr id="15" name="Freeform 9"/>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sp>
            <p:nvSpPr>
              <p:cNvPr id="16" name="Freeform 10"/>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sp>
            <p:nvSpPr>
              <p:cNvPr id="17" name="Freeform 11"/>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grpSp>
      </p:grpSp>
      <p:grpSp>
        <p:nvGrpSpPr>
          <p:cNvPr id="32" name="组合 3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4015632" y="3738221"/>
            <a:ext cx="777543" cy="780360"/>
            <a:chOff x="4015632" y="3738221"/>
            <a:chExt cx="777543" cy="780360"/>
          </a:xfrm>
        </p:grpSpPr>
        <p:sp>
          <p:nvSpPr>
            <p:cNvPr id="8" name="Oval 10"/>
            <p:cNvSpPr>
              <a:spLocks noChangeArrowheads="1"/>
            </p:cNvSpPr>
            <p:nvPr/>
          </p:nvSpPr>
          <p:spPr bwMode="auto">
            <a:xfrm>
              <a:off x="4015632" y="3738221"/>
              <a:ext cx="777543" cy="780360"/>
            </a:xfrm>
            <a:prstGeom prst="ellipse">
              <a:avLst/>
            </a:prstGeom>
            <a:gradFill>
              <a:gsLst>
                <a:gs pos="0">
                  <a:srgbClr val="F0C76A"/>
                </a:gs>
                <a:gs pos="100000">
                  <a:srgbClr val="CC6F62"/>
                </a:gs>
              </a:gsLst>
              <a:lin ang="7800000" scaled="0"/>
            </a:gra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sp>
          <p:nvSpPr>
            <p:cNvPr id="19" name="Freeform 19"/>
            <p:cNvSpPr>
              <a:spLocks noEditPoints="1"/>
            </p:cNvSpPr>
            <p:nvPr/>
          </p:nvSpPr>
          <p:spPr bwMode="auto">
            <a:xfrm>
              <a:off x="4159512" y="3922219"/>
              <a:ext cx="411807" cy="412363"/>
            </a:xfrm>
            <a:custGeom>
              <a:avLst/>
              <a:gdLst>
                <a:gd name="T0" fmla="*/ 281 w 311"/>
                <a:gd name="T1" fmla="*/ 130 h 312"/>
                <a:gd name="T2" fmla="*/ 311 w 311"/>
                <a:gd name="T3" fmla="*/ 116 h 312"/>
                <a:gd name="T4" fmla="*/ 294 w 311"/>
                <a:gd name="T5" fmla="*/ 75 h 312"/>
                <a:gd name="T6" fmla="*/ 263 w 311"/>
                <a:gd name="T7" fmla="*/ 86 h 312"/>
                <a:gd name="T8" fmla="*/ 226 w 311"/>
                <a:gd name="T9" fmla="*/ 48 h 312"/>
                <a:gd name="T10" fmla="*/ 237 w 311"/>
                <a:gd name="T11" fmla="*/ 17 h 312"/>
                <a:gd name="T12" fmla="*/ 197 w 311"/>
                <a:gd name="T13" fmla="*/ 0 h 312"/>
                <a:gd name="T14" fmla="*/ 183 w 311"/>
                <a:gd name="T15" fmla="*/ 30 h 312"/>
                <a:gd name="T16" fmla="*/ 129 w 311"/>
                <a:gd name="T17" fmla="*/ 30 h 312"/>
                <a:gd name="T18" fmla="*/ 115 w 311"/>
                <a:gd name="T19" fmla="*/ 0 h 312"/>
                <a:gd name="T20" fmla="*/ 75 w 311"/>
                <a:gd name="T21" fmla="*/ 17 h 312"/>
                <a:gd name="T22" fmla="*/ 86 w 311"/>
                <a:gd name="T23" fmla="*/ 48 h 312"/>
                <a:gd name="T24" fmla="*/ 48 w 311"/>
                <a:gd name="T25" fmla="*/ 85 h 312"/>
                <a:gd name="T26" fmla="*/ 17 w 311"/>
                <a:gd name="T27" fmla="*/ 74 h 312"/>
                <a:gd name="T28" fmla="*/ 0 w 311"/>
                <a:gd name="T29" fmla="*/ 114 h 312"/>
                <a:gd name="T30" fmla="*/ 30 w 311"/>
                <a:gd name="T31" fmla="*/ 129 h 312"/>
                <a:gd name="T32" fmla="*/ 30 w 311"/>
                <a:gd name="T33" fmla="*/ 182 h 312"/>
                <a:gd name="T34" fmla="*/ 0 w 311"/>
                <a:gd name="T35" fmla="*/ 196 h 312"/>
                <a:gd name="T36" fmla="*/ 16 w 311"/>
                <a:gd name="T37" fmla="*/ 236 h 312"/>
                <a:gd name="T38" fmla="*/ 47 w 311"/>
                <a:gd name="T39" fmla="*/ 225 h 312"/>
                <a:gd name="T40" fmla="*/ 85 w 311"/>
                <a:gd name="T41" fmla="*/ 263 h 312"/>
                <a:gd name="T42" fmla="*/ 73 w 311"/>
                <a:gd name="T43" fmla="*/ 294 h 312"/>
                <a:gd name="T44" fmla="*/ 114 w 311"/>
                <a:gd name="T45" fmla="*/ 311 h 312"/>
                <a:gd name="T46" fmla="*/ 128 w 311"/>
                <a:gd name="T47" fmla="*/ 281 h 312"/>
                <a:gd name="T48" fmla="*/ 181 w 311"/>
                <a:gd name="T49" fmla="*/ 282 h 312"/>
                <a:gd name="T50" fmla="*/ 195 w 311"/>
                <a:gd name="T51" fmla="*/ 312 h 312"/>
                <a:gd name="T52" fmla="*/ 236 w 311"/>
                <a:gd name="T53" fmla="*/ 295 h 312"/>
                <a:gd name="T54" fmla="*/ 225 w 311"/>
                <a:gd name="T55" fmla="*/ 264 h 312"/>
                <a:gd name="T56" fmla="*/ 263 w 311"/>
                <a:gd name="T57" fmla="*/ 226 h 312"/>
                <a:gd name="T58" fmla="*/ 294 w 311"/>
                <a:gd name="T59" fmla="*/ 238 h 312"/>
                <a:gd name="T60" fmla="*/ 311 w 311"/>
                <a:gd name="T61" fmla="*/ 197 h 312"/>
                <a:gd name="T62" fmla="*/ 281 w 311"/>
                <a:gd name="T63" fmla="*/ 183 h 312"/>
                <a:gd name="T64" fmla="*/ 281 w 311"/>
                <a:gd name="T65" fmla="*/ 130 h 312"/>
                <a:gd name="T66" fmla="*/ 155 w 311"/>
                <a:gd name="T67" fmla="*/ 254 h 312"/>
                <a:gd name="T68" fmla="*/ 57 w 311"/>
                <a:gd name="T69" fmla="*/ 156 h 312"/>
                <a:gd name="T70" fmla="*/ 155 w 311"/>
                <a:gd name="T71" fmla="*/ 57 h 312"/>
                <a:gd name="T72" fmla="*/ 254 w 311"/>
                <a:gd name="T73" fmla="*/ 156 h 312"/>
                <a:gd name="T74" fmla="*/ 155 w 311"/>
                <a:gd name="T75" fmla="*/ 25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2">
                  <a:moveTo>
                    <a:pt x="281" y="130"/>
                  </a:moveTo>
                  <a:cubicBezTo>
                    <a:pt x="311" y="116"/>
                    <a:pt x="311" y="116"/>
                    <a:pt x="311" y="116"/>
                  </a:cubicBezTo>
                  <a:cubicBezTo>
                    <a:pt x="294" y="75"/>
                    <a:pt x="294" y="75"/>
                    <a:pt x="294" y="75"/>
                  </a:cubicBezTo>
                  <a:cubicBezTo>
                    <a:pt x="263" y="86"/>
                    <a:pt x="263" y="86"/>
                    <a:pt x="263" y="86"/>
                  </a:cubicBezTo>
                  <a:cubicBezTo>
                    <a:pt x="253" y="71"/>
                    <a:pt x="240" y="58"/>
                    <a:pt x="226" y="48"/>
                  </a:cubicBezTo>
                  <a:cubicBezTo>
                    <a:pt x="237" y="17"/>
                    <a:pt x="237" y="17"/>
                    <a:pt x="237" y="17"/>
                  </a:cubicBezTo>
                  <a:cubicBezTo>
                    <a:pt x="197" y="0"/>
                    <a:pt x="197" y="0"/>
                    <a:pt x="197" y="0"/>
                  </a:cubicBezTo>
                  <a:cubicBezTo>
                    <a:pt x="183" y="30"/>
                    <a:pt x="183" y="30"/>
                    <a:pt x="183" y="30"/>
                  </a:cubicBezTo>
                  <a:cubicBezTo>
                    <a:pt x="165" y="27"/>
                    <a:pt x="147" y="26"/>
                    <a:pt x="129" y="30"/>
                  </a:cubicBezTo>
                  <a:cubicBezTo>
                    <a:pt x="115" y="0"/>
                    <a:pt x="115" y="0"/>
                    <a:pt x="115" y="0"/>
                  </a:cubicBezTo>
                  <a:cubicBezTo>
                    <a:pt x="75" y="17"/>
                    <a:pt x="75" y="17"/>
                    <a:pt x="75" y="17"/>
                  </a:cubicBezTo>
                  <a:cubicBezTo>
                    <a:pt x="86" y="48"/>
                    <a:pt x="86" y="48"/>
                    <a:pt x="86" y="48"/>
                  </a:cubicBezTo>
                  <a:cubicBezTo>
                    <a:pt x="70" y="58"/>
                    <a:pt x="58" y="71"/>
                    <a:pt x="48" y="85"/>
                  </a:cubicBezTo>
                  <a:cubicBezTo>
                    <a:pt x="17" y="74"/>
                    <a:pt x="17" y="74"/>
                    <a:pt x="17" y="74"/>
                  </a:cubicBezTo>
                  <a:cubicBezTo>
                    <a:pt x="0" y="114"/>
                    <a:pt x="0" y="114"/>
                    <a:pt x="0" y="114"/>
                  </a:cubicBezTo>
                  <a:cubicBezTo>
                    <a:pt x="30" y="129"/>
                    <a:pt x="30" y="129"/>
                    <a:pt x="30" y="129"/>
                  </a:cubicBezTo>
                  <a:cubicBezTo>
                    <a:pt x="26" y="146"/>
                    <a:pt x="26" y="164"/>
                    <a:pt x="30" y="182"/>
                  </a:cubicBezTo>
                  <a:cubicBezTo>
                    <a:pt x="0" y="196"/>
                    <a:pt x="0" y="196"/>
                    <a:pt x="0" y="196"/>
                  </a:cubicBezTo>
                  <a:cubicBezTo>
                    <a:pt x="16" y="236"/>
                    <a:pt x="16" y="236"/>
                    <a:pt x="16" y="236"/>
                  </a:cubicBezTo>
                  <a:cubicBezTo>
                    <a:pt x="47" y="225"/>
                    <a:pt x="47" y="225"/>
                    <a:pt x="47" y="225"/>
                  </a:cubicBezTo>
                  <a:cubicBezTo>
                    <a:pt x="57" y="241"/>
                    <a:pt x="70" y="253"/>
                    <a:pt x="85" y="263"/>
                  </a:cubicBezTo>
                  <a:cubicBezTo>
                    <a:pt x="73" y="294"/>
                    <a:pt x="73" y="294"/>
                    <a:pt x="73" y="294"/>
                  </a:cubicBezTo>
                  <a:cubicBezTo>
                    <a:pt x="114" y="311"/>
                    <a:pt x="114" y="311"/>
                    <a:pt x="114" y="311"/>
                  </a:cubicBezTo>
                  <a:cubicBezTo>
                    <a:pt x="128" y="281"/>
                    <a:pt x="128" y="281"/>
                    <a:pt x="128" y="281"/>
                  </a:cubicBezTo>
                  <a:cubicBezTo>
                    <a:pt x="145" y="285"/>
                    <a:pt x="163" y="285"/>
                    <a:pt x="181" y="282"/>
                  </a:cubicBezTo>
                  <a:cubicBezTo>
                    <a:pt x="195" y="312"/>
                    <a:pt x="195" y="312"/>
                    <a:pt x="195" y="312"/>
                  </a:cubicBezTo>
                  <a:cubicBezTo>
                    <a:pt x="236" y="295"/>
                    <a:pt x="236" y="295"/>
                    <a:pt x="236" y="295"/>
                  </a:cubicBezTo>
                  <a:cubicBezTo>
                    <a:pt x="225" y="264"/>
                    <a:pt x="225" y="264"/>
                    <a:pt x="225" y="264"/>
                  </a:cubicBezTo>
                  <a:cubicBezTo>
                    <a:pt x="240" y="254"/>
                    <a:pt x="253" y="241"/>
                    <a:pt x="263" y="226"/>
                  </a:cubicBezTo>
                  <a:cubicBezTo>
                    <a:pt x="294" y="238"/>
                    <a:pt x="294" y="238"/>
                    <a:pt x="294" y="238"/>
                  </a:cubicBezTo>
                  <a:cubicBezTo>
                    <a:pt x="311" y="197"/>
                    <a:pt x="311" y="197"/>
                    <a:pt x="311" y="197"/>
                  </a:cubicBezTo>
                  <a:cubicBezTo>
                    <a:pt x="281" y="183"/>
                    <a:pt x="281" y="183"/>
                    <a:pt x="281" y="183"/>
                  </a:cubicBezTo>
                  <a:cubicBezTo>
                    <a:pt x="285" y="166"/>
                    <a:pt x="285" y="148"/>
                    <a:pt x="281" y="130"/>
                  </a:cubicBezTo>
                  <a:close/>
                  <a:moveTo>
                    <a:pt x="155" y="254"/>
                  </a:moveTo>
                  <a:cubicBezTo>
                    <a:pt x="101" y="254"/>
                    <a:pt x="57" y="210"/>
                    <a:pt x="57" y="156"/>
                  </a:cubicBezTo>
                  <a:cubicBezTo>
                    <a:pt x="57" y="101"/>
                    <a:pt x="101" y="57"/>
                    <a:pt x="155" y="57"/>
                  </a:cubicBezTo>
                  <a:cubicBezTo>
                    <a:pt x="210" y="57"/>
                    <a:pt x="254" y="101"/>
                    <a:pt x="254" y="156"/>
                  </a:cubicBezTo>
                  <a:cubicBezTo>
                    <a:pt x="254" y="210"/>
                    <a:pt x="210" y="254"/>
                    <a:pt x="155" y="254"/>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grpSp>
      <p:sp>
        <p:nvSpPr>
          <p:cNvPr id="27"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pic>
        <p:nvPicPr>
          <p:cNvPr id="28" name="图片 27" descr="java项目结构"/>
          <p:cNvPicPr>
            <a:picLocks noChangeAspect="1"/>
          </p:cNvPicPr>
          <p:nvPr/>
        </p:nvPicPr>
        <p:blipFill>
          <a:blip r:embed="rId3"/>
          <a:stretch>
            <a:fillRect/>
          </a:stretch>
        </p:blipFill>
        <p:spPr>
          <a:xfrm>
            <a:off x="8774430" y="1142365"/>
            <a:ext cx="2776840" cy="5407200"/>
          </a:xfrm>
          <a:prstGeom prst="rect">
            <a:avLst/>
          </a:prstGeom>
          <a:ln w="50800">
            <a:solidFill>
              <a:srgbClr val="24AA05"/>
            </a:solidFill>
          </a:ln>
        </p:spPr>
      </p:pic>
      <p:pic>
        <p:nvPicPr>
          <p:cNvPr id="29" name="图片 28" descr="微信小程序项目结构"/>
          <p:cNvPicPr>
            <a:picLocks noChangeAspect="1"/>
          </p:cNvPicPr>
          <p:nvPr/>
        </p:nvPicPr>
        <p:blipFill>
          <a:blip r:embed="rId4"/>
          <a:stretch>
            <a:fillRect/>
          </a:stretch>
        </p:blipFill>
        <p:spPr>
          <a:xfrm>
            <a:off x="668020" y="1142365"/>
            <a:ext cx="2698750" cy="5407660"/>
          </a:xfrm>
          <a:prstGeom prst="rect">
            <a:avLst/>
          </a:prstGeom>
          <a:ln w="50800">
            <a:solidFill>
              <a:srgbClr val="00B0F0"/>
            </a:solidFill>
          </a:ln>
        </p:spPr>
      </p:pic>
      <p:sp>
        <p:nvSpPr>
          <p:cNvPr id="59" name="矩形 5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21801" y="345743"/>
            <a:ext cx="2628796" cy="645160"/>
          </a:xfrm>
          <a:prstGeom prst="rect">
            <a:avLst/>
          </a:prstGeom>
          <a:noFill/>
        </p:spPr>
        <p:txBody>
          <a:bodyPr wrap="square" rtlCol="0">
            <a:spAutoFit/>
            <a:scene3d>
              <a:camera prst="orthographicFront">
                <a:rot lat="0" lon="0" rev="0"/>
              </a:camera>
              <a:lightRig rig="threePt" dir="t"/>
            </a:scene3d>
          </a:bodyPr>
          <a:lstStyle/>
          <a:p>
            <a:pPr algn="ctr"/>
            <a:r>
              <a:rPr lang="zh-CN" altLang="en-US"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微信平台</a:t>
            </a:r>
          </a:p>
        </p:txBody>
      </p:sp>
      <p:sp>
        <p:nvSpPr>
          <p:cNvPr id="60" name="任意多边形 5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4397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文本框 32"/>
          <p:cNvSpPr txBox="1"/>
          <p:nvPr/>
        </p:nvSpPr>
        <p:spPr>
          <a:xfrm>
            <a:off x="4784090" y="1828165"/>
            <a:ext cx="3533775" cy="521970"/>
          </a:xfrm>
          <a:prstGeom prst="rect">
            <a:avLst/>
          </a:prstGeom>
          <a:noFill/>
          <a:ln w="50800">
            <a:solidFill>
              <a:srgbClr val="24AA05"/>
            </a:solidFill>
          </a:ln>
        </p:spPr>
        <p:txBody>
          <a:bodyPr wrap="square" rtlCol="0">
            <a:spAutoFit/>
          </a:bodyPr>
          <a:lstStyle/>
          <a:p>
            <a:pPr algn="ctr"/>
            <a:r>
              <a:rPr lang="zh-CN" altLang="en-US" sz="2800" dirty="0">
                <a:solidFill>
                  <a:schemeClr val="bg1"/>
                </a:solidFill>
              </a:rPr>
              <a:t>后台</a:t>
            </a:r>
            <a:r>
              <a:rPr lang="en-US" altLang="zh-CN" sz="2800" dirty="0">
                <a:solidFill>
                  <a:schemeClr val="bg1"/>
                </a:solidFill>
              </a:rPr>
              <a:t>JAVA</a:t>
            </a:r>
            <a:r>
              <a:rPr lang="zh-CN" altLang="en-US" sz="2800" dirty="0">
                <a:solidFill>
                  <a:schemeClr val="bg1"/>
                </a:solidFill>
              </a:rPr>
              <a:t>工程结构</a:t>
            </a:r>
          </a:p>
        </p:txBody>
      </p:sp>
      <p:sp>
        <p:nvSpPr>
          <p:cNvPr id="35" name="文本框 34"/>
          <p:cNvSpPr txBox="1"/>
          <p:nvPr/>
        </p:nvSpPr>
        <p:spPr>
          <a:xfrm>
            <a:off x="3702050" y="5234940"/>
            <a:ext cx="3611880" cy="521970"/>
          </a:xfrm>
          <a:prstGeom prst="rect">
            <a:avLst/>
          </a:prstGeom>
          <a:noFill/>
          <a:ln w="50800">
            <a:solidFill>
              <a:srgbClr val="00B0F0"/>
            </a:solidFill>
          </a:ln>
        </p:spPr>
        <p:txBody>
          <a:bodyPr wrap="square" rtlCol="0">
            <a:spAutoFit/>
          </a:bodyPr>
          <a:lstStyle/>
          <a:p>
            <a:pPr algn="ctr"/>
            <a:r>
              <a:rPr lang="zh-CN" altLang="en-US" sz="2800" dirty="0">
                <a:solidFill>
                  <a:schemeClr val="bg1"/>
                </a:solidFill>
              </a:rPr>
              <a:t>微信小程序项目结构</a:t>
            </a:r>
          </a:p>
        </p:txBody>
      </p:sp>
      <p:grpSp>
        <p:nvGrpSpPr>
          <p:cNvPr id="36" name="组合 3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4693165" y="2447950"/>
            <a:ext cx="2665056" cy="2684778"/>
            <a:chOff x="4693165" y="2447950"/>
            <a:chExt cx="2665056" cy="2684778"/>
          </a:xfrm>
        </p:grpSpPr>
        <p:sp>
          <p:nvSpPr>
            <p:cNvPr id="46" name="任意多边形 45"/>
            <p:cNvSpPr/>
            <p:nvPr/>
          </p:nvSpPr>
          <p:spPr bwMode="auto">
            <a:xfrm>
              <a:off x="5056582" y="4391808"/>
              <a:ext cx="1941040" cy="740920"/>
            </a:xfrm>
            <a:custGeom>
              <a:avLst/>
              <a:gdLst>
                <a:gd name="connsiteX0" fmla="*/ 0 w 2187575"/>
                <a:gd name="connsiteY0" fmla="*/ 0 h 835026"/>
                <a:gd name="connsiteX1" fmla="*/ 2187575 w 2187575"/>
                <a:gd name="connsiteY1" fmla="*/ 0 h 835026"/>
                <a:gd name="connsiteX2" fmla="*/ 1264274 w 2187575"/>
                <a:gd name="connsiteY2" fmla="*/ 598378 h 835026"/>
                <a:gd name="connsiteX3" fmla="*/ 1230894 w 2187575"/>
                <a:gd name="connsiteY3" fmla="*/ 600575 h 835026"/>
                <a:gd name="connsiteX4" fmla="*/ 1093788 w 2187575"/>
                <a:gd name="connsiteY4" fmla="*/ 835026 h 835026"/>
                <a:gd name="connsiteX5" fmla="*/ 958103 w 2187575"/>
                <a:gd name="connsiteY5" fmla="*/ 600660 h 835026"/>
                <a:gd name="connsiteX6" fmla="*/ 923456 w 2187575"/>
                <a:gd name="connsiteY6" fmla="*/ 598378 h 835026"/>
                <a:gd name="connsiteX7" fmla="*/ 0 w 2187575"/>
                <a:gd name="connsiteY7" fmla="*/ 0 h 83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835026">
                  <a:moveTo>
                    <a:pt x="0" y="0"/>
                  </a:moveTo>
                  <a:cubicBezTo>
                    <a:pt x="0" y="0"/>
                    <a:pt x="0" y="0"/>
                    <a:pt x="2187575" y="0"/>
                  </a:cubicBezTo>
                  <a:cubicBezTo>
                    <a:pt x="1990243" y="319382"/>
                    <a:pt x="1654777" y="546571"/>
                    <a:pt x="1264274" y="598378"/>
                  </a:cubicBezTo>
                  <a:lnTo>
                    <a:pt x="1230894" y="600575"/>
                  </a:lnTo>
                  <a:lnTo>
                    <a:pt x="1093788" y="835026"/>
                  </a:lnTo>
                  <a:lnTo>
                    <a:pt x="958103" y="600660"/>
                  </a:lnTo>
                  <a:lnTo>
                    <a:pt x="923456" y="598378"/>
                  </a:lnTo>
                  <a:cubicBezTo>
                    <a:pt x="533621" y="546571"/>
                    <a:pt x="200622" y="319382"/>
                    <a:pt x="0" y="0"/>
                  </a:cubicBezTo>
                  <a:close/>
                </a:path>
              </a:pathLst>
            </a:custGeom>
            <a:gradFill>
              <a:gsLst>
                <a:gs pos="0">
                  <a:srgbClr val="F0C76A"/>
                </a:gs>
                <a:gs pos="100000">
                  <a:srgbClr val="CC6F62"/>
                </a:gs>
              </a:gsLst>
              <a:lin ang="7800000" scaled="0"/>
            </a:gra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sp>
          <p:nvSpPr>
            <p:cNvPr id="47" name="任意多边形 46"/>
            <p:cNvSpPr/>
            <p:nvPr/>
          </p:nvSpPr>
          <p:spPr bwMode="auto">
            <a:xfrm>
              <a:off x="5056582" y="2447950"/>
              <a:ext cx="1941040" cy="743736"/>
            </a:xfrm>
            <a:custGeom>
              <a:avLst/>
              <a:gdLst>
                <a:gd name="connsiteX0" fmla="*/ 1093788 w 2187575"/>
                <a:gd name="connsiteY0" fmla="*/ 0 h 838200"/>
                <a:gd name="connsiteX1" fmla="*/ 1233676 w 2187575"/>
                <a:gd name="connsiteY1" fmla="*/ 237809 h 838200"/>
                <a:gd name="connsiteX2" fmla="*/ 1264274 w 2187575"/>
                <a:gd name="connsiteY2" fmla="*/ 239823 h 838200"/>
                <a:gd name="connsiteX3" fmla="*/ 2187575 w 2187575"/>
                <a:gd name="connsiteY3" fmla="*/ 838200 h 838200"/>
                <a:gd name="connsiteX4" fmla="*/ 0 w 2187575"/>
                <a:gd name="connsiteY4" fmla="*/ 838200 h 838200"/>
                <a:gd name="connsiteX5" fmla="*/ 923456 w 2187575"/>
                <a:gd name="connsiteY5" fmla="*/ 239823 h 838200"/>
                <a:gd name="connsiteX6" fmla="*/ 955350 w 2187575"/>
                <a:gd name="connsiteY6" fmla="*/ 237721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7575" h="838200">
                  <a:moveTo>
                    <a:pt x="1093788" y="0"/>
                  </a:moveTo>
                  <a:lnTo>
                    <a:pt x="1233676" y="237809"/>
                  </a:lnTo>
                  <a:lnTo>
                    <a:pt x="1264274" y="239823"/>
                  </a:lnTo>
                  <a:cubicBezTo>
                    <a:pt x="1654777" y="291630"/>
                    <a:pt x="1990243" y="518819"/>
                    <a:pt x="2187575" y="838200"/>
                  </a:cubicBezTo>
                  <a:cubicBezTo>
                    <a:pt x="2187575" y="838200"/>
                    <a:pt x="2187575" y="838200"/>
                    <a:pt x="0" y="838200"/>
                  </a:cubicBezTo>
                  <a:cubicBezTo>
                    <a:pt x="200622" y="518819"/>
                    <a:pt x="533621" y="291630"/>
                    <a:pt x="923456" y="239823"/>
                  </a:cubicBezTo>
                  <a:lnTo>
                    <a:pt x="955350" y="237721"/>
                  </a:lnTo>
                  <a:close/>
                </a:path>
              </a:pathLst>
            </a:custGeom>
            <a:gradFill>
              <a:gsLst>
                <a:gs pos="0">
                  <a:srgbClr val="F0C76A"/>
                </a:gs>
                <a:gs pos="100000">
                  <a:srgbClr val="CC6F62"/>
                </a:gs>
              </a:gsLst>
              <a:lin ang="7800000" scaled="0"/>
            </a:gra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sp>
          <p:nvSpPr>
            <p:cNvPr id="48" name="任意多边形 47"/>
            <p:cNvSpPr/>
            <p:nvPr/>
          </p:nvSpPr>
          <p:spPr bwMode="auto">
            <a:xfrm>
              <a:off x="4886142" y="3191688"/>
              <a:ext cx="2472079" cy="600060"/>
            </a:xfrm>
            <a:custGeom>
              <a:avLst/>
              <a:gdLst>
                <a:gd name="connsiteX0" fmla="*/ 191753 w 2786063"/>
                <a:gd name="connsiteY0" fmla="*/ 0 h 676275"/>
                <a:gd name="connsiteX1" fmla="*/ 2379997 w 2786063"/>
                <a:gd name="connsiteY1" fmla="*/ 0 h 676275"/>
                <a:gd name="connsiteX2" fmla="*/ 2462089 w 2786063"/>
                <a:gd name="connsiteY2" fmla="*/ 152820 h 676275"/>
                <a:gd name="connsiteX3" fmla="*/ 2786063 w 2786063"/>
                <a:gd name="connsiteY3" fmla="*/ 322263 h 676275"/>
                <a:gd name="connsiteX4" fmla="*/ 2552012 w 2786063"/>
                <a:gd name="connsiteY4" fmla="*/ 459135 h 676275"/>
                <a:gd name="connsiteX5" fmla="*/ 2559237 w 2786063"/>
                <a:gd name="connsiteY5" fmla="*/ 493470 h 676275"/>
                <a:gd name="connsiteX6" fmla="*/ 2571750 w 2786063"/>
                <a:gd name="connsiteY6" fmla="*/ 676275 h 676275"/>
                <a:gd name="connsiteX7" fmla="*/ 0 w 2786063"/>
                <a:gd name="connsiteY7" fmla="*/ 676275 h 676275"/>
                <a:gd name="connsiteX8" fmla="*/ 191753 w 2786063"/>
                <a:gd name="connsiteY8"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3" h="676275">
                  <a:moveTo>
                    <a:pt x="191753" y="0"/>
                  </a:moveTo>
                  <a:cubicBezTo>
                    <a:pt x="191753" y="0"/>
                    <a:pt x="191753" y="0"/>
                    <a:pt x="2379997" y="0"/>
                  </a:cubicBezTo>
                  <a:lnTo>
                    <a:pt x="2462089" y="152820"/>
                  </a:lnTo>
                  <a:lnTo>
                    <a:pt x="2786063" y="322263"/>
                  </a:lnTo>
                  <a:lnTo>
                    <a:pt x="2552012" y="459135"/>
                  </a:lnTo>
                  <a:lnTo>
                    <a:pt x="2559237" y="493470"/>
                  </a:lnTo>
                  <a:cubicBezTo>
                    <a:pt x="2567520" y="553231"/>
                    <a:pt x="2571750" y="614283"/>
                    <a:pt x="2571750" y="676275"/>
                  </a:cubicBezTo>
                  <a:cubicBezTo>
                    <a:pt x="2571750" y="676275"/>
                    <a:pt x="2571750" y="676275"/>
                    <a:pt x="0" y="676275"/>
                  </a:cubicBezTo>
                  <a:cubicBezTo>
                    <a:pt x="0" y="428308"/>
                    <a:pt x="71437" y="195368"/>
                    <a:pt x="191753" y="0"/>
                  </a:cubicBezTo>
                  <a:close/>
                </a:path>
              </a:pathLst>
            </a:custGeom>
            <a:gradFill>
              <a:gsLst>
                <a:gs pos="0">
                  <a:srgbClr val="F0C76A"/>
                </a:gs>
                <a:gs pos="100000">
                  <a:srgbClr val="CC6F62"/>
                </a:gs>
              </a:gsLst>
              <a:lin ang="7800000" scaled="0"/>
            </a:gra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sp>
          <p:nvSpPr>
            <p:cNvPr id="49" name="任意多边形 48"/>
            <p:cNvSpPr/>
            <p:nvPr/>
          </p:nvSpPr>
          <p:spPr bwMode="auto">
            <a:xfrm>
              <a:off x="4693165" y="3791748"/>
              <a:ext cx="2474895" cy="600060"/>
            </a:xfrm>
            <a:custGeom>
              <a:avLst/>
              <a:gdLst>
                <a:gd name="connsiteX0" fmla="*/ 217487 w 2789237"/>
                <a:gd name="connsiteY0" fmla="*/ 0 h 676275"/>
                <a:gd name="connsiteX1" fmla="*/ 2789237 w 2789237"/>
                <a:gd name="connsiteY1" fmla="*/ 0 h 676275"/>
                <a:gd name="connsiteX2" fmla="*/ 2597484 w 2789237"/>
                <a:gd name="connsiteY2" fmla="*/ 676275 h 676275"/>
                <a:gd name="connsiteX3" fmla="*/ 409241 w 2789237"/>
                <a:gd name="connsiteY3" fmla="*/ 676275 h 676275"/>
                <a:gd name="connsiteX4" fmla="*/ 336957 w 2789237"/>
                <a:gd name="connsiteY4" fmla="*/ 537650 h 676275"/>
                <a:gd name="connsiteX5" fmla="*/ 0 w 2789237"/>
                <a:gd name="connsiteY5" fmla="*/ 357188 h 676275"/>
                <a:gd name="connsiteX6" fmla="*/ 238546 w 2789237"/>
                <a:gd name="connsiteY6" fmla="*/ 219300 h 676275"/>
                <a:gd name="connsiteX7" fmla="*/ 230529 w 2789237"/>
                <a:gd name="connsiteY7" fmla="*/ 182277 h 676275"/>
                <a:gd name="connsiteX8" fmla="*/ 217487 w 2789237"/>
                <a:gd name="connsiteY8"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9237" h="676275">
                  <a:moveTo>
                    <a:pt x="217487" y="0"/>
                  </a:moveTo>
                  <a:lnTo>
                    <a:pt x="2789237" y="0"/>
                  </a:lnTo>
                  <a:cubicBezTo>
                    <a:pt x="2789237" y="247968"/>
                    <a:pt x="2721559" y="477150"/>
                    <a:pt x="2597484" y="676275"/>
                  </a:cubicBezTo>
                  <a:cubicBezTo>
                    <a:pt x="2597484" y="676275"/>
                    <a:pt x="2597484" y="676275"/>
                    <a:pt x="409241" y="676275"/>
                  </a:cubicBezTo>
                  <a:lnTo>
                    <a:pt x="336957" y="537650"/>
                  </a:lnTo>
                  <a:lnTo>
                    <a:pt x="0" y="357188"/>
                  </a:lnTo>
                  <a:lnTo>
                    <a:pt x="238546" y="219300"/>
                  </a:lnTo>
                  <a:lnTo>
                    <a:pt x="230529" y="182277"/>
                  </a:lnTo>
                  <a:cubicBezTo>
                    <a:pt x="221952" y="122810"/>
                    <a:pt x="217487" y="61992"/>
                    <a:pt x="217487" y="0"/>
                  </a:cubicBezTo>
                  <a:close/>
                </a:path>
              </a:pathLst>
            </a:custGeom>
            <a:gradFill>
              <a:gsLst>
                <a:gs pos="0">
                  <a:srgbClr val="F0C76A"/>
                </a:gs>
                <a:gs pos="100000">
                  <a:srgbClr val="CC6F62"/>
                </a:gs>
              </a:gsLst>
              <a:lin ang="7800000" scaled="0"/>
            </a:gra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63" presetClass="path" presetSubtype="0" accel="50000" decel="50000" fill="hold" grpId="1" nodeType="withEffect">
                                  <p:stCondLst>
                                    <p:cond delay="0"/>
                                  </p:stCondLst>
                                  <p:childTnLst>
                                    <p:animMotion origin="layout" path="M -0.0608 3.7037E-7 L -2.70833E-6 3.7037E-7 " pathEditMode="relative" rAng="0" ptsTypes="AA">
                                      <p:cBhvr>
                                        <p:cTn id="9" dur="2000" fill="hold"/>
                                        <p:tgtEl>
                                          <p:spTgt spid="59"/>
                                        </p:tgtEl>
                                        <p:attrNameLst>
                                          <p:attrName>ppt_x</p:attrName>
                                          <p:attrName>ppt_y</p:attrName>
                                        </p:attrNameLst>
                                      </p:cBhvr>
                                      <p:rCtr x="3034" y="0"/>
                                    </p:animMotion>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63" presetClass="path" presetSubtype="0" accel="50000" decel="50000" fill="hold" grpId="1" nodeType="withEffect">
                                  <p:stCondLst>
                                    <p:cond delay="0"/>
                                  </p:stCondLst>
                                  <p:childTnLst>
                                    <p:animMotion origin="layout" path="M 0.11836 2.96296E-6 L 1.25E-6 2.96296E-6 " pathEditMode="relative" rAng="0" ptsTypes="AA">
                                      <p:cBhvr>
                                        <p:cTn id="14" dur="2000" fill="hold"/>
                                        <p:tgtEl>
                                          <p:spTgt spid="60"/>
                                        </p:tgtEl>
                                        <p:attrNameLst>
                                          <p:attrName>ppt_x</p:attrName>
                                          <p:attrName>ppt_y</p:attrName>
                                        </p:attrNameLst>
                                      </p:cBhvr>
                                      <p:rCtr x="-5924" y="0"/>
                                    </p:animMotion>
                                  </p:childTnLst>
                                </p:cTn>
                              </p:par>
                              <p:par>
                                <p:cTn id="15" presetID="53" presetClass="entr" presetSubtype="16" fill="hold" nodeType="withEffect">
                                  <p:stCondLst>
                                    <p:cond delay="1000"/>
                                  </p:stCondLst>
                                  <p:childTnLst>
                                    <p:set>
                                      <p:cBhvr>
                                        <p:cTn id="16" dur="1" fill="hold">
                                          <p:stCondLst>
                                            <p:cond delay="0"/>
                                          </p:stCondLst>
                                        </p:cTn>
                                        <p:tgtEl>
                                          <p:spTgt spid="36"/>
                                        </p:tgtEl>
                                        <p:attrNameLst>
                                          <p:attrName>style.visibility</p:attrName>
                                        </p:attrNameLst>
                                      </p:cBhvr>
                                      <p:to>
                                        <p:strVal val="visible"/>
                                      </p:to>
                                    </p:set>
                                    <p:anim calcmode="lin" valueType="num">
                                      <p:cBhvr>
                                        <p:cTn id="17" dur="1000" fill="hold"/>
                                        <p:tgtEl>
                                          <p:spTgt spid="36"/>
                                        </p:tgtEl>
                                        <p:attrNameLst>
                                          <p:attrName>ppt_w</p:attrName>
                                        </p:attrNameLst>
                                      </p:cBhvr>
                                      <p:tavLst>
                                        <p:tav tm="0">
                                          <p:val>
                                            <p:fltVal val="0"/>
                                          </p:val>
                                        </p:tav>
                                        <p:tav tm="100000">
                                          <p:val>
                                            <p:strVal val="#ppt_w"/>
                                          </p:val>
                                        </p:tav>
                                      </p:tavLst>
                                    </p:anim>
                                    <p:anim calcmode="lin" valueType="num">
                                      <p:cBhvr>
                                        <p:cTn id="18" dur="1000" fill="hold"/>
                                        <p:tgtEl>
                                          <p:spTgt spid="36"/>
                                        </p:tgtEl>
                                        <p:attrNameLst>
                                          <p:attrName>ppt_h</p:attrName>
                                        </p:attrNameLst>
                                      </p:cBhvr>
                                      <p:tavLst>
                                        <p:tav tm="0">
                                          <p:val>
                                            <p:fltVal val="0"/>
                                          </p:val>
                                        </p:tav>
                                        <p:tav tm="100000">
                                          <p:val>
                                            <p:strVal val="#ppt_h"/>
                                          </p:val>
                                        </p:tav>
                                      </p:tavLst>
                                    </p:anim>
                                    <p:animEffect transition="in" filter="fade">
                                      <p:cBhvr>
                                        <p:cTn id="19" dur="1000"/>
                                        <p:tgtEl>
                                          <p:spTgt spid="36"/>
                                        </p:tgtEl>
                                      </p:cBhvr>
                                    </p:animEffect>
                                  </p:childTnLst>
                                </p:cTn>
                              </p:par>
                            </p:childTnLst>
                          </p:cTn>
                        </p:par>
                        <p:par>
                          <p:cTn id="20" fill="hold">
                            <p:stCondLst>
                              <p:cond delay="500"/>
                            </p:stCondLst>
                            <p:childTnLst>
                              <p:par>
                                <p:cTn id="21" presetID="8" presetClass="emph" presetSubtype="0" repeatCount="indefinite" fill="hold" nodeType="afterEffect">
                                  <p:stCondLst>
                                    <p:cond delay="0"/>
                                  </p:stCondLst>
                                  <p:endCondLst>
                                    <p:cond evt="onNext" delay="0">
                                      <p:tgtEl>
                                        <p:sldTgt/>
                                      </p:tgtEl>
                                    </p:cond>
                                  </p:endCondLst>
                                  <p:childTnLst>
                                    <p:animRot by="21600000">
                                      <p:cBhvr>
                                        <p:cTn id="22" dur="2000" fill="hold"/>
                                        <p:tgtEl>
                                          <p:spTgt spid="36"/>
                                        </p:tgtEl>
                                        <p:attrNameLst>
                                          <p:attrName>r</p:attrName>
                                        </p:attrNameLst>
                                      </p:cBhvr>
                                    </p:animRot>
                                  </p:childTnLst>
                                </p:cTn>
                              </p:par>
                              <p:par>
                                <p:cTn id="23" presetID="53" presetClass="entr" presetSubtype="52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1000" fill="hold"/>
                                        <p:tgtEl>
                                          <p:spTgt spid="32"/>
                                        </p:tgtEl>
                                        <p:attrNameLst>
                                          <p:attrName>ppt_w</p:attrName>
                                        </p:attrNameLst>
                                      </p:cBhvr>
                                      <p:tavLst>
                                        <p:tav tm="0">
                                          <p:val>
                                            <p:fltVal val="0"/>
                                          </p:val>
                                        </p:tav>
                                        <p:tav tm="100000">
                                          <p:val>
                                            <p:strVal val="#ppt_w"/>
                                          </p:val>
                                        </p:tav>
                                      </p:tavLst>
                                    </p:anim>
                                    <p:anim calcmode="lin" valueType="num">
                                      <p:cBhvr>
                                        <p:cTn id="26" dur="1000" fill="hold"/>
                                        <p:tgtEl>
                                          <p:spTgt spid="32"/>
                                        </p:tgtEl>
                                        <p:attrNameLst>
                                          <p:attrName>ppt_h</p:attrName>
                                        </p:attrNameLst>
                                      </p:cBhvr>
                                      <p:tavLst>
                                        <p:tav tm="0">
                                          <p:val>
                                            <p:fltVal val="0"/>
                                          </p:val>
                                        </p:tav>
                                        <p:tav tm="100000">
                                          <p:val>
                                            <p:strVal val="#ppt_h"/>
                                          </p:val>
                                        </p:tav>
                                      </p:tavLst>
                                    </p:anim>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fltVal val="0.5"/>
                                          </p:val>
                                        </p:tav>
                                        <p:tav tm="100000">
                                          <p:val>
                                            <p:strVal val="#ppt_x"/>
                                          </p:val>
                                        </p:tav>
                                      </p:tavLst>
                                    </p:anim>
                                    <p:anim calcmode="lin" valueType="num">
                                      <p:cBhvr>
                                        <p:cTn id="29" dur="1000" fill="hold"/>
                                        <p:tgtEl>
                                          <p:spTgt spid="32"/>
                                        </p:tgtEl>
                                        <p:attrNameLst>
                                          <p:attrName>ppt_y</p:attrName>
                                        </p:attrNameLst>
                                      </p:cBhvr>
                                      <p:tavLst>
                                        <p:tav tm="0">
                                          <p:val>
                                            <p:fltVal val="0.5"/>
                                          </p:val>
                                        </p:tav>
                                        <p:tav tm="100000">
                                          <p:val>
                                            <p:strVal val="#ppt_y"/>
                                          </p:val>
                                        </p:tav>
                                      </p:tavLst>
                                    </p:anim>
                                  </p:childTnLst>
                                </p:cTn>
                              </p:par>
                              <p:par>
                                <p:cTn id="30" presetID="53" presetClass="entr" presetSubtype="528"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1000" fill="hold"/>
                                        <p:tgtEl>
                                          <p:spTgt spid="44"/>
                                        </p:tgtEl>
                                        <p:attrNameLst>
                                          <p:attrName>ppt_w</p:attrName>
                                        </p:attrNameLst>
                                      </p:cBhvr>
                                      <p:tavLst>
                                        <p:tav tm="0">
                                          <p:val>
                                            <p:fltVal val="0"/>
                                          </p:val>
                                        </p:tav>
                                        <p:tav tm="100000">
                                          <p:val>
                                            <p:strVal val="#ppt_w"/>
                                          </p:val>
                                        </p:tav>
                                      </p:tavLst>
                                    </p:anim>
                                    <p:anim calcmode="lin" valueType="num">
                                      <p:cBhvr>
                                        <p:cTn id="33" dur="1000" fill="hold"/>
                                        <p:tgtEl>
                                          <p:spTgt spid="44"/>
                                        </p:tgtEl>
                                        <p:attrNameLst>
                                          <p:attrName>ppt_h</p:attrName>
                                        </p:attrNameLst>
                                      </p:cBhvr>
                                      <p:tavLst>
                                        <p:tav tm="0">
                                          <p:val>
                                            <p:fltVal val="0"/>
                                          </p:val>
                                        </p:tav>
                                        <p:tav tm="100000">
                                          <p:val>
                                            <p:strVal val="#ppt_h"/>
                                          </p:val>
                                        </p:tav>
                                      </p:tavLst>
                                    </p:anim>
                                    <p:animEffect transition="in" filter="fade">
                                      <p:cBhvr>
                                        <p:cTn id="34" dur="1000"/>
                                        <p:tgtEl>
                                          <p:spTgt spid="44"/>
                                        </p:tgtEl>
                                      </p:cBhvr>
                                    </p:animEffect>
                                    <p:anim calcmode="lin" valueType="num">
                                      <p:cBhvr>
                                        <p:cTn id="35" dur="1000" fill="hold"/>
                                        <p:tgtEl>
                                          <p:spTgt spid="44"/>
                                        </p:tgtEl>
                                        <p:attrNameLst>
                                          <p:attrName>ppt_x</p:attrName>
                                        </p:attrNameLst>
                                      </p:cBhvr>
                                      <p:tavLst>
                                        <p:tav tm="0">
                                          <p:val>
                                            <p:fltVal val="0.5"/>
                                          </p:val>
                                        </p:tav>
                                        <p:tav tm="100000">
                                          <p:val>
                                            <p:strVal val="#ppt_x"/>
                                          </p:val>
                                        </p:tav>
                                      </p:tavLst>
                                    </p:anim>
                                    <p:anim calcmode="lin" valueType="num">
                                      <p:cBhvr>
                                        <p:cTn id="36" dur="1000" fill="hold"/>
                                        <p:tgtEl>
                                          <p:spTgt spid="44"/>
                                        </p:tgtEl>
                                        <p:attrNameLst>
                                          <p:attrName>ppt_y</p:attrName>
                                        </p:attrNameLst>
                                      </p:cBhvr>
                                      <p:tavLst>
                                        <p:tav tm="0">
                                          <p:val>
                                            <p:fltVal val="0.5"/>
                                          </p:val>
                                        </p:tav>
                                        <p:tav tm="100000">
                                          <p:val>
                                            <p:strVal val="#ppt_y"/>
                                          </p:val>
                                        </p:tav>
                                      </p:tavLst>
                                    </p:anim>
                                  </p:childTnLst>
                                </p:cTn>
                              </p:par>
                              <p:par>
                                <p:cTn id="37" presetID="3" presetClass="entr" presetSubtype="1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linds(horizontal)">
                                      <p:cBhvr>
                                        <p:cTn id="39" dur="500"/>
                                        <p:tgtEl>
                                          <p:spTgt spid="29"/>
                                        </p:tgtEl>
                                      </p:cBhvr>
                                    </p:animEffect>
                                  </p:childTnLst>
                                </p:cTn>
                              </p:par>
                              <p:par>
                                <p:cTn id="40" presetID="3" presetClass="entr" presetSubtype="1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linds(horizontal)">
                                      <p:cBhvr>
                                        <p:cTn id="42" dur="500"/>
                                        <p:tgtEl>
                                          <p:spTgt spid="28"/>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1000" fill="hold"/>
                                        <p:tgtEl>
                                          <p:spTgt spid="33"/>
                                        </p:tgtEl>
                                        <p:attrNameLst>
                                          <p:attrName>ppt_w</p:attrName>
                                        </p:attrNameLst>
                                      </p:cBhvr>
                                      <p:tavLst>
                                        <p:tav tm="0">
                                          <p:val>
                                            <p:fltVal val="0"/>
                                          </p:val>
                                        </p:tav>
                                        <p:tav tm="100000">
                                          <p:val>
                                            <p:strVal val="#ppt_w"/>
                                          </p:val>
                                        </p:tav>
                                      </p:tavLst>
                                    </p:anim>
                                    <p:anim calcmode="lin" valueType="num">
                                      <p:cBhvr>
                                        <p:cTn id="46" dur="1000" fill="hold"/>
                                        <p:tgtEl>
                                          <p:spTgt spid="33"/>
                                        </p:tgtEl>
                                        <p:attrNameLst>
                                          <p:attrName>ppt_h</p:attrName>
                                        </p:attrNameLst>
                                      </p:cBhvr>
                                      <p:tavLst>
                                        <p:tav tm="0">
                                          <p:val>
                                            <p:fltVal val="0"/>
                                          </p:val>
                                        </p:tav>
                                        <p:tav tm="100000">
                                          <p:val>
                                            <p:strVal val="#ppt_h"/>
                                          </p:val>
                                        </p:tav>
                                      </p:tavLst>
                                    </p:anim>
                                    <p:animEffect transition="in" filter="fade">
                                      <p:cBhvr>
                                        <p:cTn id="47" dur="10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1000" fill="hold"/>
                                        <p:tgtEl>
                                          <p:spTgt spid="35"/>
                                        </p:tgtEl>
                                        <p:attrNameLst>
                                          <p:attrName>ppt_w</p:attrName>
                                        </p:attrNameLst>
                                      </p:cBhvr>
                                      <p:tavLst>
                                        <p:tav tm="0">
                                          <p:val>
                                            <p:fltVal val="0"/>
                                          </p:val>
                                        </p:tav>
                                        <p:tav tm="100000">
                                          <p:val>
                                            <p:strVal val="#ppt_w"/>
                                          </p:val>
                                        </p:tav>
                                      </p:tavLst>
                                    </p:anim>
                                    <p:anim calcmode="lin" valueType="num">
                                      <p:cBhvr>
                                        <p:cTn id="51" dur="1000" fill="hold"/>
                                        <p:tgtEl>
                                          <p:spTgt spid="35"/>
                                        </p:tgtEl>
                                        <p:attrNameLst>
                                          <p:attrName>ppt_h</p:attrName>
                                        </p:attrNameLst>
                                      </p:cBhvr>
                                      <p:tavLst>
                                        <p:tav tm="0">
                                          <p:val>
                                            <p:fltVal val="0"/>
                                          </p:val>
                                        </p:tav>
                                        <p:tav tm="100000">
                                          <p:val>
                                            <p:strVal val="#ppt_h"/>
                                          </p:val>
                                        </p:tav>
                                      </p:tavLst>
                                    </p:anim>
                                    <p:animEffect transition="in" filter="fade">
                                      <p:cBhvr>
                                        <p:cTn id="5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9" grpId="1"/>
      <p:bldP spid="60" grpId="0" bldLvl="0" animBg="1"/>
      <p:bldP spid="60" grpId="1" bldLvl="0" animBg="1"/>
      <p:bldP spid="33" grpId="0" bldLvl="0" animBg="1"/>
      <p:bldP spid="3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pic>
        <p:nvPicPr>
          <p:cNvPr id="17" name="图片 16" descr="数据库结构"/>
          <p:cNvPicPr>
            <a:picLocks noChangeAspect="1"/>
          </p:cNvPicPr>
          <p:nvPr/>
        </p:nvPicPr>
        <p:blipFill>
          <a:blip r:embed="rId3"/>
          <a:stretch>
            <a:fillRect/>
          </a:stretch>
        </p:blipFill>
        <p:spPr>
          <a:xfrm>
            <a:off x="4942205" y="723265"/>
            <a:ext cx="6502400" cy="5685790"/>
          </a:xfrm>
          <a:prstGeom prst="rect">
            <a:avLst/>
          </a:prstGeom>
          <a:ln w="50800">
            <a:solidFill>
              <a:srgbClr val="DFA117"/>
            </a:solidFill>
          </a:ln>
        </p:spPr>
      </p:pic>
      <p:sp>
        <p:nvSpPr>
          <p:cNvPr id="19" name="矩形 1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21801" y="345743"/>
            <a:ext cx="2628796" cy="645160"/>
          </a:xfrm>
          <a:prstGeom prst="rect">
            <a:avLst/>
          </a:prstGeom>
          <a:noFill/>
        </p:spPr>
        <p:txBody>
          <a:bodyPr wrap="square" rtlCol="0">
            <a:spAutoFit/>
            <a:scene3d>
              <a:camera prst="orthographicFront">
                <a:rot lat="0" lon="0" rev="0"/>
              </a:camera>
              <a:lightRig rig="threePt" dir="t"/>
            </a:scene3d>
          </a:bodyPr>
          <a:lstStyle/>
          <a:p>
            <a:pPr algn="ctr"/>
            <a:r>
              <a:rPr lang="zh-CN" altLang="en-US"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微信平台</a:t>
            </a:r>
          </a:p>
        </p:txBody>
      </p:sp>
      <p:sp>
        <p:nvSpPr>
          <p:cNvPr id="31" name="任意多边形 3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4397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6" name="组合 35"/>
          <p:cNvGrpSpPr/>
          <p:nvPr/>
        </p:nvGrpSpPr>
        <p:grpSpPr>
          <a:xfrm>
            <a:off x="892810" y="2588895"/>
            <a:ext cx="3475990" cy="1320800"/>
            <a:chOff x="1406" y="3789"/>
            <a:chExt cx="5474" cy="2080"/>
          </a:xfrm>
        </p:grpSpPr>
        <p:sp>
          <p:nvSpPr>
            <p:cNvPr id="52" name="矩形 51"/>
            <p:cNvSpPr/>
            <p:nvPr/>
          </p:nvSpPr>
          <p:spPr>
            <a:xfrm>
              <a:off x="1406" y="3789"/>
              <a:ext cx="5474" cy="2081"/>
            </a:xfrm>
            <a:prstGeom prst="rect">
              <a:avLst/>
            </a:prstGeom>
            <a:gradFill>
              <a:gsLst>
                <a:gs pos="0">
                  <a:srgbClr val="F0C76A"/>
                </a:gs>
                <a:gs pos="100000">
                  <a:srgbClr val="CC6F6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olidFill>
                  <a:srgbClr val="F9F9F9"/>
                </a:solidFill>
              </a:endParaRPr>
            </a:p>
          </p:txBody>
        </p:sp>
        <p:sp>
          <p:nvSpPr>
            <p:cNvPr id="32" name="文本框 31"/>
            <p:cNvSpPr txBox="1"/>
            <p:nvPr/>
          </p:nvSpPr>
          <p:spPr>
            <a:xfrm>
              <a:off x="2079" y="4370"/>
              <a:ext cx="4128" cy="919"/>
            </a:xfrm>
            <a:prstGeom prst="rect">
              <a:avLst/>
            </a:prstGeom>
            <a:noFill/>
          </p:spPr>
          <p:txBody>
            <a:bodyPr wrap="square" rtlCol="0">
              <a:spAutoFit/>
            </a:bodyPr>
            <a:lstStyle/>
            <a:p>
              <a:pPr algn="ctr"/>
              <a:r>
                <a:rPr lang="zh-CN" altLang="en-US" sz="3200">
                  <a:solidFill>
                    <a:schemeClr val="bg1"/>
                  </a:solidFill>
                </a:rPr>
                <a:t>数据库结构</a:t>
              </a:r>
            </a:p>
          </p:txBody>
        </p:sp>
      </p:grpSp>
      <p:grpSp>
        <p:nvGrpSpPr>
          <p:cNvPr id="37" name="组合 36"/>
          <p:cNvGrpSpPr/>
          <p:nvPr/>
        </p:nvGrpSpPr>
        <p:grpSpPr>
          <a:xfrm>
            <a:off x="892810" y="2588895"/>
            <a:ext cx="3475990" cy="1321435"/>
            <a:chOff x="1406" y="6021"/>
            <a:chExt cx="5474" cy="2081"/>
          </a:xfrm>
        </p:grpSpPr>
        <p:sp>
          <p:nvSpPr>
            <p:cNvPr id="34" name="矩形 33"/>
            <p:cNvSpPr/>
            <p:nvPr/>
          </p:nvSpPr>
          <p:spPr>
            <a:xfrm>
              <a:off x="1406" y="6021"/>
              <a:ext cx="5474" cy="2081"/>
            </a:xfrm>
            <a:prstGeom prst="rect">
              <a:avLst/>
            </a:prstGeom>
            <a:gradFill>
              <a:gsLst>
                <a:gs pos="0">
                  <a:srgbClr val="F0C76A"/>
                </a:gs>
                <a:gs pos="100000">
                  <a:srgbClr val="CC6F6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olidFill>
                  <a:srgbClr val="F9F9F9"/>
                </a:solidFill>
              </a:endParaRPr>
            </a:p>
          </p:txBody>
        </p:sp>
        <p:sp>
          <p:nvSpPr>
            <p:cNvPr id="35" name="文本框 34"/>
            <p:cNvSpPr txBox="1"/>
            <p:nvPr/>
          </p:nvSpPr>
          <p:spPr>
            <a:xfrm>
              <a:off x="2226" y="6602"/>
              <a:ext cx="3756" cy="921"/>
            </a:xfrm>
            <a:prstGeom prst="rect">
              <a:avLst/>
            </a:prstGeom>
            <a:noFill/>
          </p:spPr>
          <p:txBody>
            <a:bodyPr wrap="square" rtlCol="0">
              <a:spAutoFit/>
            </a:bodyPr>
            <a:lstStyle/>
            <a:p>
              <a:pPr algn="ctr"/>
              <a:r>
                <a:rPr lang="zh-CN" altLang="en-US" sz="3200" dirty="0">
                  <a:solidFill>
                    <a:schemeClr val="bg1"/>
                  </a:solidFill>
                </a:rPr>
                <a:t>算法流程图</a:t>
              </a:r>
            </a:p>
          </p:txBody>
        </p:sp>
      </p:grpSp>
      <p:pic>
        <p:nvPicPr>
          <p:cNvPr id="61" name="图片 60" descr="流程图（左边小程序 右上传数据 右下java处理数据）"/>
          <p:cNvPicPr>
            <a:picLocks noChangeAspect="1"/>
          </p:cNvPicPr>
          <p:nvPr/>
        </p:nvPicPr>
        <p:blipFill>
          <a:blip r:embed="rId4"/>
          <a:stretch>
            <a:fillRect/>
          </a:stretch>
        </p:blipFill>
        <p:spPr>
          <a:xfrm>
            <a:off x="4669790" y="723265"/>
            <a:ext cx="7288530" cy="5685790"/>
          </a:xfrm>
          <a:prstGeom prst="rect">
            <a:avLst/>
          </a:prstGeom>
          <a:ln w="50800">
            <a:solidFill>
              <a:srgbClr val="DFA117"/>
            </a:solidFill>
          </a:ln>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31"/>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19"/>
                                        </p:tgtEl>
                                        <p:attrNameLst>
                                          <p:attrName>ppt_x</p:attrName>
                                          <p:attrName>ppt_y</p:attrName>
                                        </p:attrNameLst>
                                      </p:cBhvr>
                                      <p:rCtr x="3034" y="0"/>
                                    </p:animMotion>
                                  </p:childTnLst>
                                </p:cTn>
                              </p:par>
                              <p:par>
                                <p:cTn id="15" presetID="53" presetClass="entr" presetSubtype="16"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3"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par>
                                <p:cTn id="30" presetID="3" presetClass="entr" presetSubtype="10" fill="hold"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blinds(horizontal)">
                                      <p:cBhvr>
                                        <p:cTn id="3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31" grpId="0" bldLvl="0" animBg="1"/>
      <p:bldP spid="31" grpId="1"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8" name="图片 3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PicPr>
            <a:picLocks noChangeAspect="1"/>
          </p:cNvPicPr>
          <p:nvPr/>
        </p:nvPicPr>
        <p:blipFill rotWithShape="1">
          <a:blip r:embed="rId3" cstate="print">
            <a:extLst>
              <a:ext uri="{28A0092B-C50C-407E-A947-70E740481C1C}">
                <a14:useLocalDpi xmlns:a14="http://schemas.microsoft.com/office/drawing/2010/main" val="0"/>
              </a:ext>
            </a:extLst>
          </a:blip>
          <a:srcRect l="23567" t="24035" r="23801" b="23685"/>
          <a:stretch>
            <a:fillRect/>
          </a:stretch>
        </p:blipFill>
        <p:spPr>
          <a:xfrm rot="2700000">
            <a:off x="1203860" y="-2734017"/>
            <a:ext cx="5249840" cy="5214842"/>
          </a:xfrm>
          <a:prstGeom prst="rect">
            <a:avLst/>
          </a:prstGeom>
        </p:spPr>
      </p:pic>
      <p:sp>
        <p:nvSpPr>
          <p:cNvPr id="15" name="任意多边形 1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0800000" flipV="1">
            <a:off x="1531401" y="1204637"/>
            <a:ext cx="4594758" cy="7779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w="28575">
            <a:gradFill>
              <a:gsLst>
                <a:gs pos="49500">
                  <a:srgbClr val="DFA117"/>
                </a:gs>
                <a:gs pos="0">
                  <a:srgbClr val="C99115">
                    <a:alpha val="0"/>
                  </a:srgbClr>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2634991" y="522535"/>
            <a:ext cx="2387577" cy="646331"/>
          </a:xfrm>
          <a:prstGeom prst="rect">
            <a:avLst/>
          </a:prstGeom>
        </p:spPr>
        <p:txBody>
          <a:bodyPr wrap="none">
            <a:spAutoFit/>
          </a:bodyPr>
          <a:lstStyle/>
          <a:p>
            <a:r>
              <a:rPr lang="en-US" altLang="zh-CN" sz="3600" spc="-150" dirty="0">
                <a:solidFill>
                  <a:srgbClr val="DFA117"/>
                </a:solidFill>
                <a:latin typeface="Open Sans" panose="020B0606030504020204" pitchFamily="34" charset="0"/>
                <a:ea typeface="Open Sans" panose="020B0606030504020204" pitchFamily="34" charset="0"/>
                <a:cs typeface="Open Sans" panose="020B0606030504020204" pitchFamily="34" charset="0"/>
              </a:rPr>
              <a:t>CONTENTS</a:t>
            </a:r>
            <a:endParaRPr lang="zh-CN" altLang="en-US" sz="3600" dirty="0">
              <a:solidFill>
                <a:prstClr val="black"/>
              </a:solidFill>
            </a:endParaRPr>
          </a:p>
        </p:txBody>
      </p:sp>
      <p:sp>
        <p:nvSpPr>
          <p:cNvPr id="3"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
        <p:nvSpPr>
          <p:cNvPr id="5" name="任意多边形 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1765892" y="3499718"/>
            <a:ext cx="770951" cy="16891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9" name="矩形 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514254" y="3322564"/>
            <a:ext cx="556563" cy="523220"/>
          </a:xfrm>
          <a:prstGeom prst="rect">
            <a:avLst/>
          </a:prstGeom>
        </p:spPr>
        <p:txBody>
          <a:bodyPr wrap="none">
            <a:spAutoFit/>
          </a:bodyPr>
          <a:lstStyle/>
          <a:p>
            <a:r>
              <a:rPr lang="en-US" altLang="zh-CN" sz="2800" spc="-150" dirty="0">
                <a:solidFill>
                  <a:srgbClr val="DFA117"/>
                </a:solidFill>
                <a:latin typeface="Open Sans" panose="020B0606030504020204" pitchFamily="34" charset="0"/>
                <a:ea typeface="Open Sans" panose="020B0606030504020204" pitchFamily="34" charset="0"/>
                <a:cs typeface="Open Sans" panose="020B0606030504020204" pitchFamily="34" charset="0"/>
              </a:rPr>
              <a:t>01</a:t>
            </a:r>
            <a:endParaRPr lang="zh-CN" altLang="en-US" sz="2800" dirty="0">
              <a:solidFill>
                <a:prstClr val="black"/>
              </a:solidFill>
              <a:latin typeface="Open Sans" panose="020B0606030504020204" pitchFamily="34" charset="0"/>
              <a:cs typeface="Open Sans" panose="020B0606030504020204" pitchFamily="34" charset="0"/>
            </a:endParaRPr>
          </a:p>
        </p:txBody>
      </p:sp>
      <p:sp>
        <p:nvSpPr>
          <p:cNvPr id="10" name="任意多边形 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1775059" y="5153271"/>
            <a:ext cx="770951" cy="16891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11" name="矩形 1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523421" y="4976117"/>
            <a:ext cx="556563" cy="523220"/>
          </a:xfrm>
          <a:prstGeom prst="rect">
            <a:avLst/>
          </a:prstGeom>
        </p:spPr>
        <p:txBody>
          <a:bodyPr wrap="none">
            <a:spAutoFit/>
          </a:bodyPr>
          <a:lstStyle/>
          <a:p>
            <a:r>
              <a:rPr lang="en-US" altLang="zh-CN" sz="2800" spc="-150" dirty="0">
                <a:solidFill>
                  <a:srgbClr val="DFA117"/>
                </a:solidFill>
                <a:latin typeface="Open Sans" panose="020B0606030504020204" pitchFamily="34" charset="0"/>
                <a:ea typeface="Open Sans" panose="020B0606030504020204" pitchFamily="34" charset="0"/>
                <a:cs typeface="Open Sans" panose="020B0606030504020204" pitchFamily="34" charset="0"/>
              </a:rPr>
              <a:t>02</a:t>
            </a:r>
            <a:endParaRPr lang="zh-CN" altLang="en-US" sz="2800" dirty="0">
              <a:solidFill>
                <a:prstClr val="black"/>
              </a:solidFill>
              <a:latin typeface="Open Sans" panose="020B0606030504020204" pitchFamily="34" charset="0"/>
              <a:cs typeface="Open Sans" panose="020B0606030504020204" pitchFamily="34" charset="0"/>
            </a:endParaRPr>
          </a:p>
        </p:txBody>
      </p:sp>
      <p:sp>
        <p:nvSpPr>
          <p:cNvPr id="12" name="矩形 11"/>
          <p:cNvSpPr/>
          <p:nvPr/>
        </p:nvSpPr>
        <p:spPr>
          <a:xfrm>
            <a:off x="2287270" y="4859020"/>
            <a:ext cx="308419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sz="4000" dirty="0">
                <a:solidFill>
                  <a:srgbClr val="DFA117"/>
                </a:solidFill>
                <a:latin typeface="Open Sans" panose="020B0606030504020204" pitchFamily="34" charset="0"/>
                <a:ea typeface="Open Sans" panose="020B0606030504020204" pitchFamily="34" charset="0"/>
                <a:cs typeface="Open Sans" panose="020B0606030504020204" pitchFamily="34" charset="0"/>
                <a:sym typeface="+mn-ea"/>
              </a:rPr>
              <a:t>核心技术</a:t>
            </a:r>
          </a:p>
        </p:txBody>
      </p:sp>
      <p:sp>
        <p:nvSpPr>
          <p:cNvPr id="13" name="任意多边形 1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6681360" y="3499718"/>
            <a:ext cx="770951" cy="16891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14" name="矩形 1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429722" y="3322564"/>
            <a:ext cx="556563" cy="523220"/>
          </a:xfrm>
          <a:prstGeom prst="rect">
            <a:avLst/>
          </a:prstGeom>
        </p:spPr>
        <p:txBody>
          <a:bodyPr wrap="none">
            <a:spAutoFit/>
          </a:bodyPr>
          <a:lstStyle/>
          <a:p>
            <a:r>
              <a:rPr lang="en-US" altLang="zh-CN" sz="2800" spc="-150" dirty="0">
                <a:solidFill>
                  <a:srgbClr val="DFA117"/>
                </a:solidFill>
                <a:latin typeface="Open Sans" panose="020B0606030504020204" pitchFamily="34" charset="0"/>
                <a:ea typeface="Open Sans" panose="020B0606030504020204" pitchFamily="34" charset="0"/>
                <a:cs typeface="Open Sans" panose="020B0606030504020204" pitchFamily="34" charset="0"/>
              </a:rPr>
              <a:t>03</a:t>
            </a:r>
            <a:endParaRPr lang="zh-CN" altLang="en-US" sz="2800" dirty="0">
              <a:solidFill>
                <a:prstClr val="black"/>
              </a:solidFill>
              <a:latin typeface="Open Sans" panose="020B0606030504020204" pitchFamily="34" charset="0"/>
              <a:cs typeface="Open Sans" panose="020B0606030504020204" pitchFamily="34" charset="0"/>
            </a:endParaRPr>
          </a:p>
        </p:txBody>
      </p:sp>
      <p:sp>
        <p:nvSpPr>
          <p:cNvPr id="17" name="矩形 16"/>
          <p:cNvSpPr/>
          <p:nvPr/>
        </p:nvSpPr>
        <p:spPr>
          <a:xfrm>
            <a:off x="7151370" y="3263900"/>
            <a:ext cx="308419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4000" dirty="0">
              <a:solidFill>
                <a:srgbClr val="DFA117"/>
              </a:solidFill>
              <a:latin typeface="Open Sans" panose="020B0606030504020204" pitchFamily="34" charset="0"/>
              <a:ea typeface="Meiryo" panose="020B0604030504040204" pitchFamily="34" charset="-128"/>
              <a:cs typeface="Open Sans" panose="020B0606030504020204" pitchFamily="34" charset="0"/>
            </a:endParaRPr>
          </a:p>
        </p:txBody>
      </p:sp>
      <p:sp>
        <p:nvSpPr>
          <p:cNvPr id="18" name="任意多边形 1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6690527" y="5153271"/>
            <a:ext cx="770951" cy="16891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19" name="矩形 1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438889" y="4976117"/>
            <a:ext cx="556563" cy="523220"/>
          </a:xfrm>
          <a:prstGeom prst="rect">
            <a:avLst/>
          </a:prstGeom>
        </p:spPr>
        <p:txBody>
          <a:bodyPr wrap="none">
            <a:spAutoFit/>
          </a:bodyPr>
          <a:lstStyle/>
          <a:p>
            <a:r>
              <a:rPr lang="en-US" altLang="zh-CN" sz="2800" spc="-150" dirty="0">
                <a:solidFill>
                  <a:srgbClr val="DFA117"/>
                </a:solidFill>
                <a:latin typeface="Open Sans" panose="020B0606030504020204" pitchFamily="34" charset="0"/>
                <a:ea typeface="Open Sans" panose="020B0606030504020204" pitchFamily="34" charset="0"/>
                <a:cs typeface="Open Sans" panose="020B0606030504020204" pitchFamily="34" charset="0"/>
              </a:rPr>
              <a:t>04</a:t>
            </a:r>
            <a:endParaRPr lang="zh-CN" altLang="en-US" sz="2800" dirty="0">
              <a:solidFill>
                <a:prstClr val="black"/>
              </a:solidFill>
              <a:latin typeface="Open Sans" panose="020B0606030504020204" pitchFamily="34" charset="0"/>
              <a:cs typeface="Open Sans" panose="020B0606030504020204" pitchFamily="34" charset="0"/>
            </a:endParaRPr>
          </a:p>
        </p:txBody>
      </p:sp>
      <p:sp>
        <p:nvSpPr>
          <p:cNvPr id="20" name="矩形 19"/>
          <p:cNvSpPr/>
          <p:nvPr/>
        </p:nvSpPr>
        <p:spPr>
          <a:xfrm>
            <a:off x="7160260" y="3263900"/>
            <a:ext cx="308419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sz="4000" dirty="0">
                <a:solidFill>
                  <a:srgbClr val="DFA117"/>
                </a:solidFill>
                <a:latin typeface="Open Sans" panose="020B0606030504020204" pitchFamily="34" charset="0"/>
                <a:ea typeface="Open Sans" panose="020B0606030504020204" pitchFamily="34" charset="0"/>
                <a:cs typeface="Open Sans" panose="020B0606030504020204" pitchFamily="34" charset="0"/>
                <a:sym typeface="+mn-ea"/>
              </a:rPr>
              <a:t>效果展示</a:t>
            </a:r>
          </a:p>
        </p:txBody>
      </p:sp>
      <p:sp>
        <p:nvSpPr>
          <p:cNvPr id="21" name="矩形 20"/>
          <p:cNvSpPr/>
          <p:nvPr/>
        </p:nvSpPr>
        <p:spPr>
          <a:xfrm>
            <a:off x="2287270" y="3263900"/>
            <a:ext cx="308419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sz="4000" dirty="0">
                <a:solidFill>
                  <a:srgbClr val="DFA117"/>
                </a:solidFill>
                <a:latin typeface="Open Sans" panose="020B0606030504020204" pitchFamily="34" charset="0"/>
                <a:ea typeface="Open Sans" panose="020B0606030504020204" pitchFamily="34" charset="0"/>
                <a:cs typeface="Open Sans" panose="020B0606030504020204" pitchFamily="34" charset="0"/>
                <a:sym typeface="+mn-ea"/>
              </a:rPr>
              <a:t>项目介绍</a:t>
            </a:r>
          </a:p>
        </p:txBody>
      </p:sp>
      <p:sp>
        <p:nvSpPr>
          <p:cNvPr id="22" name="矩形 21"/>
          <p:cNvSpPr/>
          <p:nvPr/>
        </p:nvSpPr>
        <p:spPr>
          <a:xfrm>
            <a:off x="7272020" y="4852035"/>
            <a:ext cx="308419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sz="4000" dirty="0">
                <a:solidFill>
                  <a:srgbClr val="DFA117"/>
                </a:solidFill>
                <a:latin typeface="Open Sans" panose="020B0606030504020204" pitchFamily="34" charset="0"/>
                <a:ea typeface="Open Sans" panose="020B0606030504020204" pitchFamily="34" charset="0"/>
                <a:cs typeface="Open Sans" panose="020B0606030504020204" pitchFamily="34" charset="0"/>
                <a:sym typeface="+mn-ea"/>
              </a:rPr>
              <a:t>展望未来</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2000" fill="hold"/>
                                        <p:tgtEl>
                                          <p:spTgt spid="38"/>
                                        </p:tgtEl>
                                        <p:attrNameLst>
                                          <p:attrName>ppt_w</p:attrName>
                                        </p:attrNameLst>
                                      </p:cBhvr>
                                      <p:tavLst>
                                        <p:tav tm="0">
                                          <p:val>
                                            <p:fltVal val="0"/>
                                          </p:val>
                                        </p:tav>
                                        <p:tav tm="100000">
                                          <p:val>
                                            <p:strVal val="#ppt_w"/>
                                          </p:val>
                                        </p:tav>
                                      </p:tavLst>
                                    </p:anim>
                                    <p:anim calcmode="lin" valueType="num">
                                      <p:cBhvr>
                                        <p:cTn id="8" dur="2000" fill="hold"/>
                                        <p:tgtEl>
                                          <p:spTgt spid="38"/>
                                        </p:tgtEl>
                                        <p:attrNameLst>
                                          <p:attrName>ppt_h</p:attrName>
                                        </p:attrNameLst>
                                      </p:cBhvr>
                                      <p:tavLst>
                                        <p:tav tm="0">
                                          <p:val>
                                            <p:fltVal val="0"/>
                                          </p:val>
                                        </p:tav>
                                        <p:tav tm="100000">
                                          <p:val>
                                            <p:strVal val="#ppt_h"/>
                                          </p:val>
                                        </p:tav>
                                      </p:tavLst>
                                    </p:anim>
                                    <p:animEffect transition="in" filter="fade">
                                      <p:cBhvr>
                                        <p:cTn id="9" dur="2000"/>
                                        <p:tgtEl>
                                          <p:spTgt spid="38"/>
                                        </p:tgtEl>
                                      </p:cBhvr>
                                    </p:animEffect>
                                  </p:childTnLst>
                                </p:cTn>
                              </p:par>
                              <p:par>
                                <p:cTn id="10" presetID="42" presetClass="path" presetSubtype="0" accel="50000" decel="50000" autoRev="1" fill="hold" nodeType="withEffect">
                                  <p:stCondLst>
                                    <p:cond delay="0"/>
                                  </p:stCondLst>
                                  <p:childTnLst>
                                    <p:animMotion origin="layout" path="M -2.29167E-6 -2.96296E-6 L -2.29167E-6 0.05348 " pathEditMode="relative" rAng="0" ptsTypes="AA">
                                      <p:cBhvr>
                                        <p:cTn id="11" dur="2000" fill="hold"/>
                                        <p:tgtEl>
                                          <p:spTgt spid="38"/>
                                        </p:tgtEl>
                                        <p:attrNameLst>
                                          <p:attrName>ppt_x</p:attrName>
                                          <p:attrName>ppt_y</p:attrName>
                                        </p:attrNameLst>
                                      </p:cBhvr>
                                      <p:rCtr x="0" y="2662"/>
                                    </p:animMotion>
                                  </p:childTnLst>
                                </p:cTn>
                              </p:par>
                              <p:par>
                                <p:cTn id="12" presetID="16" presetClass="entr" presetSubtype="37" fill="hold" grpId="0" nodeType="withEffect">
                                  <p:stCondLst>
                                    <p:cond delay="3000"/>
                                  </p:stCondLst>
                                  <p:childTnLst>
                                    <p:set>
                                      <p:cBhvr>
                                        <p:cTn id="13" dur="1" fill="hold">
                                          <p:stCondLst>
                                            <p:cond delay="0"/>
                                          </p:stCondLst>
                                        </p:cTn>
                                        <p:tgtEl>
                                          <p:spTgt spid="15"/>
                                        </p:tgtEl>
                                        <p:attrNameLst>
                                          <p:attrName>style.visibility</p:attrName>
                                        </p:attrNameLst>
                                      </p:cBhvr>
                                      <p:to>
                                        <p:strVal val="visible"/>
                                      </p:to>
                                    </p:set>
                                    <p:animEffect transition="in" filter="barn(outVertical)">
                                      <p:cBhvr>
                                        <p:cTn id="14" dur="1000"/>
                                        <p:tgtEl>
                                          <p:spTgt spid="15"/>
                                        </p:tgtEl>
                                      </p:cBhvr>
                                    </p:animEffect>
                                  </p:childTnLst>
                                </p:cTn>
                              </p:par>
                              <p:par>
                                <p:cTn id="15" presetID="53" presetClass="entr" presetSubtype="16" fill="hold" grpId="0" nodeType="withEffect">
                                  <p:stCondLst>
                                    <p:cond delay="300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Effect transition="in" filter="fade">
                                      <p:cBhvr>
                                        <p:cTn id="19" dur="1000"/>
                                        <p:tgtEl>
                                          <p:spTgt spid="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2000" fill="hold"/>
                                        <p:tgtEl>
                                          <p:spTgt spid="5"/>
                                        </p:tgtEl>
                                        <p:attrNameLst>
                                          <p:attrName>ppt_w</p:attrName>
                                        </p:attrNameLst>
                                      </p:cBhvr>
                                      <p:tavLst>
                                        <p:tav tm="0">
                                          <p:val>
                                            <p:fltVal val="0"/>
                                          </p:val>
                                        </p:tav>
                                        <p:tav tm="100000">
                                          <p:val>
                                            <p:strVal val="#ppt_w"/>
                                          </p:val>
                                        </p:tav>
                                      </p:tavLst>
                                    </p:anim>
                                    <p:anim calcmode="lin" valueType="num">
                                      <p:cBhvr>
                                        <p:cTn id="23" dur="2000" fill="hold"/>
                                        <p:tgtEl>
                                          <p:spTgt spid="5"/>
                                        </p:tgtEl>
                                        <p:attrNameLst>
                                          <p:attrName>ppt_h</p:attrName>
                                        </p:attrNameLst>
                                      </p:cBhvr>
                                      <p:tavLst>
                                        <p:tav tm="0">
                                          <p:val>
                                            <p:fltVal val="0"/>
                                          </p:val>
                                        </p:tav>
                                        <p:tav tm="100000">
                                          <p:val>
                                            <p:strVal val="#ppt_h"/>
                                          </p:val>
                                        </p:tav>
                                      </p:tavLst>
                                    </p:anim>
                                    <p:animEffect transition="in" filter="fade">
                                      <p:cBhvr>
                                        <p:cTn id="24" dur="2000"/>
                                        <p:tgtEl>
                                          <p:spTgt spid="5"/>
                                        </p:tgtEl>
                                      </p:cBhvr>
                                    </p:animEffect>
                                  </p:childTnLst>
                                </p:cTn>
                              </p:par>
                              <p:par>
                                <p:cTn id="25" presetID="42" presetClass="path" presetSubtype="0" accel="50000" decel="50000" autoRev="1" fill="hold" grpId="1" nodeType="withEffect">
                                  <p:stCondLst>
                                    <p:cond delay="0"/>
                                  </p:stCondLst>
                                  <p:childTnLst>
                                    <p:animMotion origin="layout" path="M -2.29167E-6 4.81481E-6 L -2.29167E-6 -0.05625 " pathEditMode="relative" rAng="0" ptsTypes="AA">
                                      <p:cBhvr>
                                        <p:cTn id="26" dur="2000" fill="hold"/>
                                        <p:tgtEl>
                                          <p:spTgt spid="5"/>
                                        </p:tgtEl>
                                        <p:attrNameLst>
                                          <p:attrName>ppt_x</p:attrName>
                                          <p:attrName>ppt_y</p:attrName>
                                        </p:attrNameLst>
                                      </p:cBhvr>
                                      <p:rCtr x="0" y="-2824"/>
                                    </p:animMotion>
                                  </p:childTnLst>
                                </p:cTn>
                              </p:par>
                              <p:par>
                                <p:cTn id="27" presetID="53"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2000" fill="hold"/>
                                        <p:tgtEl>
                                          <p:spTgt spid="13"/>
                                        </p:tgtEl>
                                        <p:attrNameLst>
                                          <p:attrName>ppt_w</p:attrName>
                                        </p:attrNameLst>
                                      </p:cBhvr>
                                      <p:tavLst>
                                        <p:tav tm="0">
                                          <p:val>
                                            <p:fltVal val="0"/>
                                          </p:val>
                                        </p:tav>
                                        <p:tav tm="100000">
                                          <p:val>
                                            <p:strVal val="#ppt_w"/>
                                          </p:val>
                                        </p:tav>
                                      </p:tavLst>
                                    </p:anim>
                                    <p:anim calcmode="lin" valueType="num">
                                      <p:cBhvr>
                                        <p:cTn id="30" dur="2000" fill="hold"/>
                                        <p:tgtEl>
                                          <p:spTgt spid="13"/>
                                        </p:tgtEl>
                                        <p:attrNameLst>
                                          <p:attrName>ppt_h</p:attrName>
                                        </p:attrNameLst>
                                      </p:cBhvr>
                                      <p:tavLst>
                                        <p:tav tm="0">
                                          <p:val>
                                            <p:fltVal val="0"/>
                                          </p:val>
                                        </p:tav>
                                        <p:tav tm="100000">
                                          <p:val>
                                            <p:strVal val="#ppt_h"/>
                                          </p:val>
                                        </p:tav>
                                      </p:tavLst>
                                    </p:anim>
                                    <p:animEffect transition="in" filter="fade">
                                      <p:cBhvr>
                                        <p:cTn id="31" dur="2000"/>
                                        <p:tgtEl>
                                          <p:spTgt spid="13"/>
                                        </p:tgtEl>
                                      </p:cBhvr>
                                    </p:animEffect>
                                  </p:childTnLst>
                                </p:cTn>
                              </p:par>
                              <p:par>
                                <p:cTn id="32" presetID="42" presetClass="path" presetSubtype="0" accel="50000" decel="50000" autoRev="1" fill="hold" grpId="1" nodeType="withEffect">
                                  <p:stCondLst>
                                    <p:cond delay="0"/>
                                  </p:stCondLst>
                                  <p:childTnLst>
                                    <p:animMotion origin="layout" path="M -2.29167E-6 4.81481E-6 L -2.29167E-6 -0.05625 " pathEditMode="relative" rAng="0" ptsTypes="AA">
                                      <p:cBhvr>
                                        <p:cTn id="33" dur="2000" fill="hold"/>
                                        <p:tgtEl>
                                          <p:spTgt spid="13"/>
                                        </p:tgtEl>
                                        <p:attrNameLst>
                                          <p:attrName>ppt_x</p:attrName>
                                          <p:attrName>ppt_y</p:attrName>
                                        </p:attrNameLst>
                                      </p:cBhvr>
                                      <p:rCtr x="0" y="-2824"/>
                                    </p:animMotion>
                                  </p:childTnLst>
                                </p:cTn>
                              </p:par>
                              <p:par>
                                <p:cTn id="34" presetID="53" presetClass="entr" presetSubtype="16"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2000" fill="hold"/>
                                        <p:tgtEl>
                                          <p:spTgt spid="18"/>
                                        </p:tgtEl>
                                        <p:attrNameLst>
                                          <p:attrName>ppt_w</p:attrName>
                                        </p:attrNameLst>
                                      </p:cBhvr>
                                      <p:tavLst>
                                        <p:tav tm="0">
                                          <p:val>
                                            <p:fltVal val="0"/>
                                          </p:val>
                                        </p:tav>
                                        <p:tav tm="100000">
                                          <p:val>
                                            <p:strVal val="#ppt_w"/>
                                          </p:val>
                                        </p:tav>
                                      </p:tavLst>
                                    </p:anim>
                                    <p:anim calcmode="lin" valueType="num">
                                      <p:cBhvr>
                                        <p:cTn id="37" dur="2000" fill="hold"/>
                                        <p:tgtEl>
                                          <p:spTgt spid="18"/>
                                        </p:tgtEl>
                                        <p:attrNameLst>
                                          <p:attrName>ppt_h</p:attrName>
                                        </p:attrNameLst>
                                      </p:cBhvr>
                                      <p:tavLst>
                                        <p:tav tm="0">
                                          <p:val>
                                            <p:fltVal val="0"/>
                                          </p:val>
                                        </p:tav>
                                        <p:tav tm="100000">
                                          <p:val>
                                            <p:strVal val="#ppt_h"/>
                                          </p:val>
                                        </p:tav>
                                      </p:tavLst>
                                    </p:anim>
                                    <p:animEffect transition="in" filter="fade">
                                      <p:cBhvr>
                                        <p:cTn id="38" dur="2000"/>
                                        <p:tgtEl>
                                          <p:spTgt spid="18"/>
                                        </p:tgtEl>
                                      </p:cBhvr>
                                    </p:animEffect>
                                  </p:childTnLst>
                                </p:cTn>
                              </p:par>
                              <p:par>
                                <p:cTn id="39" presetID="42" presetClass="path" presetSubtype="0" accel="50000" decel="50000" autoRev="1" fill="hold" grpId="1" nodeType="withEffect">
                                  <p:stCondLst>
                                    <p:cond delay="0"/>
                                  </p:stCondLst>
                                  <p:childTnLst>
                                    <p:animMotion origin="layout" path="M -2.29167E-6 4.81481E-6 L -2.29167E-6 -0.05625 " pathEditMode="relative" rAng="0" ptsTypes="AA">
                                      <p:cBhvr>
                                        <p:cTn id="40" dur="2000" fill="hold"/>
                                        <p:tgtEl>
                                          <p:spTgt spid="18"/>
                                        </p:tgtEl>
                                        <p:attrNameLst>
                                          <p:attrName>ppt_x</p:attrName>
                                          <p:attrName>ppt_y</p:attrName>
                                        </p:attrNameLst>
                                      </p:cBhvr>
                                      <p:rCtr x="0" y="-2824"/>
                                    </p:animMotion>
                                  </p:childTnLst>
                                </p:cTn>
                              </p:par>
                              <p:par>
                                <p:cTn id="41" presetID="53" presetClass="entr" presetSubtype="16"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2000" fill="hold"/>
                                        <p:tgtEl>
                                          <p:spTgt spid="10"/>
                                        </p:tgtEl>
                                        <p:attrNameLst>
                                          <p:attrName>ppt_w</p:attrName>
                                        </p:attrNameLst>
                                      </p:cBhvr>
                                      <p:tavLst>
                                        <p:tav tm="0">
                                          <p:val>
                                            <p:fltVal val="0"/>
                                          </p:val>
                                        </p:tav>
                                        <p:tav tm="100000">
                                          <p:val>
                                            <p:strVal val="#ppt_w"/>
                                          </p:val>
                                        </p:tav>
                                      </p:tavLst>
                                    </p:anim>
                                    <p:anim calcmode="lin" valueType="num">
                                      <p:cBhvr>
                                        <p:cTn id="44" dur="2000" fill="hold"/>
                                        <p:tgtEl>
                                          <p:spTgt spid="10"/>
                                        </p:tgtEl>
                                        <p:attrNameLst>
                                          <p:attrName>ppt_h</p:attrName>
                                        </p:attrNameLst>
                                      </p:cBhvr>
                                      <p:tavLst>
                                        <p:tav tm="0">
                                          <p:val>
                                            <p:fltVal val="0"/>
                                          </p:val>
                                        </p:tav>
                                        <p:tav tm="100000">
                                          <p:val>
                                            <p:strVal val="#ppt_h"/>
                                          </p:val>
                                        </p:tav>
                                      </p:tavLst>
                                    </p:anim>
                                    <p:animEffect transition="in" filter="fade">
                                      <p:cBhvr>
                                        <p:cTn id="45" dur="2000"/>
                                        <p:tgtEl>
                                          <p:spTgt spid="10"/>
                                        </p:tgtEl>
                                      </p:cBhvr>
                                    </p:animEffect>
                                  </p:childTnLst>
                                </p:cTn>
                              </p:par>
                              <p:par>
                                <p:cTn id="46" presetID="42" presetClass="path" presetSubtype="0" accel="50000" decel="50000" autoRev="1" fill="hold" grpId="1" nodeType="withEffect">
                                  <p:stCondLst>
                                    <p:cond delay="0"/>
                                  </p:stCondLst>
                                  <p:childTnLst>
                                    <p:animMotion origin="layout" path="M -2.29167E-6 4.81481E-6 L -2.29167E-6 -0.05625 " pathEditMode="relative" rAng="0" ptsTypes="AA">
                                      <p:cBhvr>
                                        <p:cTn id="47" dur="2000" fill="hold"/>
                                        <p:tgtEl>
                                          <p:spTgt spid="10"/>
                                        </p:tgtEl>
                                        <p:attrNameLst>
                                          <p:attrName>ppt_x</p:attrName>
                                          <p:attrName>ppt_y</p:attrName>
                                        </p:attrNameLst>
                                      </p:cBhvr>
                                      <p:rCtr x="0" y="-2824"/>
                                    </p:animMotion>
                                  </p:childTnLst>
                                </p:cTn>
                              </p:par>
                              <p:par>
                                <p:cTn id="48" presetID="53" presetClass="entr" presetSubtype="16" fill="hold" grpId="0" nodeType="withEffect">
                                  <p:stCondLst>
                                    <p:cond delay="3000"/>
                                  </p:stCondLst>
                                  <p:childTnLst>
                                    <p:set>
                                      <p:cBhvr>
                                        <p:cTn id="49" dur="1" fill="hold">
                                          <p:stCondLst>
                                            <p:cond delay="0"/>
                                          </p:stCondLst>
                                        </p:cTn>
                                        <p:tgtEl>
                                          <p:spTgt spid="9"/>
                                        </p:tgtEl>
                                        <p:attrNameLst>
                                          <p:attrName>style.visibility</p:attrName>
                                        </p:attrNameLst>
                                      </p:cBhvr>
                                      <p:to>
                                        <p:strVal val="visible"/>
                                      </p:to>
                                    </p:set>
                                    <p:anim calcmode="lin" valueType="num">
                                      <p:cBhvr>
                                        <p:cTn id="50" dur="1000" fill="hold"/>
                                        <p:tgtEl>
                                          <p:spTgt spid="9"/>
                                        </p:tgtEl>
                                        <p:attrNameLst>
                                          <p:attrName>ppt_w</p:attrName>
                                        </p:attrNameLst>
                                      </p:cBhvr>
                                      <p:tavLst>
                                        <p:tav tm="0">
                                          <p:val>
                                            <p:fltVal val="0"/>
                                          </p:val>
                                        </p:tav>
                                        <p:tav tm="100000">
                                          <p:val>
                                            <p:strVal val="#ppt_w"/>
                                          </p:val>
                                        </p:tav>
                                      </p:tavLst>
                                    </p:anim>
                                    <p:anim calcmode="lin" valueType="num">
                                      <p:cBhvr>
                                        <p:cTn id="51" dur="1000" fill="hold"/>
                                        <p:tgtEl>
                                          <p:spTgt spid="9"/>
                                        </p:tgtEl>
                                        <p:attrNameLst>
                                          <p:attrName>ppt_h</p:attrName>
                                        </p:attrNameLst>
                                      </p:cBhvr>
                                      <p:tavLst>
                                        <p:tav tm="0">
                                          <p:val>
                                            <p:fltVal val="0"/>
                                          </p:val>
                                        </p:tav>
                                        <p:tav tm="100000">
                                          <p:val>
                                            <p:strVal val="#ppt_h"/>
                                          </p:val>
                                        </p:tav>
                                      </p:tavLst>
                                    </p:anim>
                                    <p:animEffect transition="in" filter="fade">
                                      <p:cBhvr>
                                        <p:cTn id="52" dur="1000"/>
                                        <p:tgtEl>
                                          <p:spTgt spid="9"/>
                                        </p:tgtEl>
                                      </p:cBhvr>
                                    </p:animEffect>
                                  </p:childTnLst>
                                </p:cTn>
                              </p:par>
                              <p:par>
                                <p:cTn id="53" presetID="53" presetClass="entr" presetSubtype="16" fill="hold" grpId="0" nodeType="withEffect">
                                  <p:stCondLst>
                                    <p:cond delay="30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Effect transition="in" filter="fade">
                                      <p:cBhvr>
                                        <p:cTn id="57" dur="1000"/>
                                        <p:tgtEl>
                                          <p:spTgt spid="11"/>
                                        </p:tgtEl>
                                      </p:cBhvr>
                                    </p:animEffect>
                                  </p:childTnLst>
                                </p:cTn>
                              </p:par>
                              <p:par>
                                <p:cTn id="58" presetID="53" presetClass="entr" presetSubtype="16" fill="hold" grpId="0" nodeType="withEffect">
                                  <p:stCondLst>
                                    <p:cond delay="3000"/>
                                  </p:stCondLst>
                                  <p:childTnLst>
                                    <p:set>
                                      <p:cBhvr>
                                        <p:cTn id="59" dur="1" fill="hold">
                                          <p:stCondLst>
                                            <p:cond delay="0"/>
                                          </p:stCondLst>
                                        </p:cTn>
                                        <p:tgtEl>
                                          <p:spTgt spid="19"/>
                                        </p:tgtEl>
                                        <p:attrNameLst>
                                          <p:attrName>style.visibility</p:attrName>
                                        </p:attrNameLst>
                                      </p:cBhvr>
                                      <p:to>
                                        <p:strVal val="visible"/>
                                      </p:to>
                                    </p:set>
                                    <p:anim calcmode="lin" valueType="num">
                                      <p:cBhvr>
                                        <p:cTn id="60" dur="1000" fill="hold"/>
                                        <p:tgtEl>
                                          <p:spTgt spid="19"/>
                                        </p:tgtEl>
                                        <p:attrNameLst>
                                          <p:attrName>ppt_w</p:attrName>
                                        </p:attrNameLst>
                                      </p:cBhvr>
                                      <p:tavLst>
                                        <p:tav tm="0">
                                          <p:val>
                                            <p:fltVal val="0"/>
                                          </p:val>
                                        </p:tav>
                                        <p:tav tm="100000">
                                          <p:val>
                                            <p:strVal val="#ppt_w"/>
                                          </p:val>
                                        </p:tav>
                                      </p:tavLst>
                                    </p:anim>
                                    <p:anim calcmode="lin" valueType="num">
                                      <p:cBhvr>
                                        <p:cTn id="61" dur="1000" fill="hold"/>
                                        <p:tgtEl>
                                          <p:spTgt spid="19"/>
                                        </p:tgtEl>
                                        <p:attrNameLst>
                                          <p:attrName>ppt_h</p:attrName>
                                        </p:attrNameLst>
                                      </p:cBhvr>
                                      <p:tavLst>
                                        <p:tav tm="0">
                                          <p:val>
                                            <p:fltVal val="0"/>
                                          </p:val>
                                        </p:tav>
                                        <p:tav tm="100000">
                                          <p:val>
                                            <p:strVal val="#ppt_h"/>
                                          </p:val>
                                        </p:tav>
                                      </p:tavLst>
                                    </p:anim>
                                    <p:animEffect transition="in" filter="fade">
                                      <p:cBhvr>
                                        <p:cTn id="62" dur="1000"/>
                                        <p:tgtEl>
                                          <p:spTgt spid="19"/>
                                        </p:tgtEl>
                                      </p:cBhvr>
                                    </p:animEffect>
                                  </p:childTnLst>
                                </p:cTn>
                              </p:par>
                              <p:par>
                                <p:cTn id="63" presetID="53" presetClass="entr" presetSubtype="16" fill="hold" grpId="0" nodeType="withEffect">
                                  <p:stCondLst>
                                    <p:cond delay="3000"/>
                                  </p:stCondLst>
                                  <p:childTnLst>
                                    <p:set>
                                      <p:cBhvr>
                                        <p:cTn id="64" dur="1" fill="hold">
                                          <p:stCondLst>
                                            <p:cond delay="0"/>
                                          </p:stCondLst>
                                        </p:cTn>
                                        <p:tgtEl>
                                          <p:spTgt spid="14"/>
                                        </p:tgtEl>
                                        <p:attrNameLst>
                                          <p:attrName>style.visibility</p:attrName>
                                        </p:attrNameLst>
                                      </p:cBhvr>
                                      <p:to>
                                        <p:strVal val="visible"/>
                                      </p:to>
                                    </p:set>
                                    <p:anim calcmode="lin" valueType="num">
                                      <p:cBhvr>
                                        <p:cTn id="65" dur="1000" fill="hold"/>
                                        <p:tgtEl>
                                          <p:spTgt spid="14"/>
                                        </p:tgtEl>
                                        <p:attrNameLst>
                                          <p:attrName>ppt_w</p:attrName>
                                        </p:attrNameLst>
                                      </p:cBhvr>
                                      <p:tavLst>
                                        <p:tav tm="0">
                                          <p:val>
                                            <p:fltVal val="0"/>
                                          </p:val>
                                        </p:tav>
                                        <p:tav tm="100000">
                                          <p:val>
                                            <p:strVal val="#ppt_w"/>
                                          </p:val>
                                        </p:tav>
                                      </p:tavLst>
                                    </p:anim>
                                    <p:anim calcmode="lin" valueType="num">
                                      <p:cBhvr>
                                        <p:cTn id="66" dur="1000" fill="hold"/>
                                        <p:tgtEl>
                                          <p:spTgt spid="14"/>
                                        </p:tgtEl>
                                        <p:attrNameLst>
                                          <p:attrName>ppt_h</p:attrName>
                                        </p:attrNameLst>
                                      </p:cBhvr>
                                      <p:tavLst>
                                        <p:tav tm="0">
                                          <p:val>
                                            <p:fltVal val="0"/>
                                          </p:val>
                                        </p:tav>
                                        <p:tav tm="100000">
                                          <p:val>
                                            <p:strVal val="#ppt_h"/>
                                          </p:val>
                                        </p:tav>
                                      </p:tavLst>
                                    </p:anim>
                                    <p:animEffect transition="in" filter="fade">
                                      <p:cBhvr>
                                        <p:cTn id="67" dur="1000"/>
                                        <p:tgtEl>
                                          <p:spTgt spid="14"/>
                                        </p:tgtEl>
                                      </p:cBhvr>
                                    </p:animEffect>
                                  </p:childTnLst>
                                </p:cTn>
                              </p:par>
                            </p:childTnLst>
                          </p:cTn>
                        </p:par>
                        <p:par>
                          <p:cTn id="68" fill="hold">
                            <p:stCondLst>
                              <p:cond delay="2000"/>
                            </p:stCondLst>
                            <p:childTnLst>
                              <p:par>
                                <p:cTn id="69" presetID="2" presetClass="entr" presetSubtype="4" fill="hold" grpId="1" nodeType="after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500" fill="hold"/>
                                        <p:tgtEl>
                                          <p:spTgt spid="12"/>
                                        </p:tgtEl>
                                        <p:attrNameLst>
                                          <p:attrName>ppt_x</p:attrName>
                                        </p:attrNameLst>
                                      </p:cBhvr>
                                      <p:tavLst>
                                        <p:tav tm="0">
                                          <p:val>
                                            <p:strVal val="#ppt_x"/>
                                          </p:val>
                                        </p:tav>
                                        <p:tav tm="100000">
                                          <p:val>
                                            <p:strVal val="#ppt_x"/>
                                          </p:val>
                                        </p:tav>
                                      </p:tavLst>
                                    </p:anim>
                                    <p:anim calcmode="lin" valueType="num">
                                      <p:cBhvr additive="base">
                                        <p:cTn id="80" dur="500" fill="hold"/>
                                        <p:tgtEl>
                                          <p:spTgt spid="1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ppt_x"/>
                                          </p:val>
                                        </p:tav>
                                        <p:tav tm="100000">
                                          <p:val>
                                            <p:strVal val="#ppt_x"/>
                                          </p:val>
                                        </p:tav>
                                      </p:tavLst>
                                    </p:anim>
                                    <p:anim calcmode="lin" valueType="num">
                                      <p:cBhvr additive="base">
                                        <p:cTn id="8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5" grpId="0" bldLvl="0" animBg="1"/>
      <p:bldP spid="5" grpId="1" bldLvl="0" animBg="1"/>
      <p:bldP spid="9" grpId="0"/>
      <p:bldP spid="10" grpId="0" bldLvl="0" animBg="1"/>
      <p:bldP spid="10" grpId="1" bldLvl="0" animBg="1"/>
      <p:bldP spid="11" grpId="0"/>
      <p:bldP spid="12" grpId="0" bldLvl="0" animBg="1"/>
      <p:bldP spid="13" grpId="0" bldLvl="0" animBg="1"/>
      <p:bldP spid="13" grpId="1" bldLvl="0" animBg="1"/>
      <p:bldP spid="14" grpId="0"/>
      <p:bldP spid="18" grpId="0" bldLvl="0" animBg="1"/>
      <p:bldP spid="18" grpId="1" bldLvl="0" animBg="1"/>
      <p:bldP spid="19" grpId="0"/>
      <p:bldP spid="20" grpId="0" bldLvl="0" animBg="1"/>
      <p:bldP spid="21" grpId="0" animBg="1"/>
      <p:bldP spid="21" grpId="1" bldLvl="0" animBg="1"/>
      <p:bldP spid="2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图片 1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PicPr>
            <a:picLocks noChangeAspect="1"/>
          </p:cNvPicPr>
          <p:nvPr/>
        </p:nvPicPr>
        <p:blipFill rotWithShape="1">
          <a:blip r:embed="rId3" cstate="print">
            <a:extLst>
              <a:ext uri="{28A0092B-C50C-407E-A947-70E740481C1C}">
                <a14:useLocalDpi xmlns:a14="http://schemas.microsoft.com/office/drawing/2010/main" val="0"/>
              </a:ext>
            </a:extLst>
          </a:blip>
          <a:srcRect l="23567" t="24035" r="23801" b="23685"/>
          <a:stretch>
            <a:fillRect/>
          </a:stretch>
        </p:blipFill>
        <p:spPr>
          <a:xfrm>
            <a:off x="1406024" y="2008855"/>
            <a:ext cx="2778700" cy="2760176"/>
          </a:xfrm>
          <a:prstGeom prst="rect">
            <a:avLst/>
          </a:prstGeom>
        </p:spPr>
      </p:pic>
      <p:sp>
        <p:nvSpPr>
          <p:cNvPr id="16" name="矩形 1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2124424" y="2804202"/>
            <a:ext cx="1197764" cy="1107996"/>
          </a:xfrm>
          <a:prstGeom prst="rect">
            <a:avLst/>
          </a:prstGeom>
        </p:spPr>
        <p:txBody>
          <a:bodyPr wrap="none">
            <a:spAutoFit/>
          </a:bodyPr>
          <a:lstStyle/>
          <a:p>
            <a:r>
              <a:rPr lang="en-US" altLang="zh-CN" sz="6600" spc="-150" dirty="0">
                <a:solidFill>
                  <a:srgbClr val="C99115"/>
                </a:solidFill>
                <a:latin typeface="Meiryo" panose="020B0604030504040204" pitchFamily="34" charset="-128"/>
                <a:ea typeface="Meiryo" panose="020B0604030504040204" pitchFamily="34" charset="-128"/>
                <a:cs typeface="Meiryo UI" panose="020B0604030504040204" pitchFamily="34" charset="-128"/>
              </a:rPr>
              <a:t>03</a:t>
            </a:r>
            <a:endParaRPr lang="zh-CN" altLang="en-US" sz="6600" dirty="0">
              <a:solidFill>
                <a:srgbClr val="C99115"/>
              </a:solidFill>
              <a:latin typeface="Meiryo" panose="020B0604030504040204" pitchFamily="34" charset="-128"/>
              <a:ea typeface="Meiryo" panose="020B0604030504040204" pitchFamily="34" charset="-128"/>
            </a:endParaRPr>
          </a:p>
        </p:txBody>
      </p:sp>
      <p:sp>
        <p:nvSpPr>
          <p:cNvPr id="17" name="矩形 1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4066236" y="2804202"/>
            <a:ext cx="6129604" cy="1014730"/>
          </a:xfrm>
          <a:prstGeom prst="rect">
            <a:avLst/>
          </a:prstGeom>
          <a:noFill/>
        </p:spPr>
        <p:txBody>
          <a:bodyPr wrap="square" rtlCol="0">
            <a:spAutoFit/>
            <a:scene3d>
              <a:camera prst="orthographicFront">
                <a:rot lat="0" lon="0" rev="0"/>
              </a:camera>
              <a:lightRig rig="threePt" dir="t"/>
            </a:scene3d>
          </a:bodyPr>
          <a:lstStyle/>
          <a:p>
            <a:pPr algn="ctr"/>
            <a:r>
              <a:rPr lang="zh-CN" altLang="en-US" sz="6000" spc="-150" dirty="0">
                <a:gradFill>
                  <a:gsLst>
                    <a:gs pos="0">
                      <a:srgbClr val="DFA117"/>
                    </a:gs>
                    <a:gs pos="100000">
                      <a:srgbClr val="AE4638"/>
                    </a:gs>
                  </a:gsLst>
                  <a:lin ang="0" scaled="0"/>
                </a:gradFill>
                <a:latin typeface="Open Sans" panose="020B0606030504020204" pitchFamily="34" charset="0"/>
                <a:ea typeface="宋体" panose="02010600030101010101" pitchFamily="2" charset="-122"/>
                <a:cs typeface="Open Sans" panose="020B0606030504020204" pitchFamily="34" charset="0"/>
              </a:rPr>
              <a:t>效果展示</a:t>
            </a:r>
          </a:p>
        </p:txBody>
      </p:sp>
      <p:sp>
        <p:nvSpPr>
          <p:cNvPr id="19" name="任意多边形 1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a:off x="3199947" y="1660488"/>
            <a:ext cx="1969554"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任意多边形 1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2312378" y="5575224"/>
            <a:ext cx="1085482"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a:off x="2189449" y="1210245"/>
            <a:ext cx="708505" cy="9336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任意多边形 2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456189" y="3937942"/>
            <a:ext cx="1375336" cy="56901"/>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a:off x="4638687" y="4892932"/>
            <a:ext cx="594218" cy="116477"/>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Effect transition="in" filter="fade">
                                      <p:cBhvr>
                                        <p:cTn id="9" dur="1000"/>
                                        <p:tgtEl>
                                          <p:spTgt spid="16"/>
                                        </p:tgtEl>
                                      </p:cBhvr>
                                    </p:animEffect>
                                  </p:childTnLst>
                                </p:cTn>
                              </p:par>
                              <p:par>
                                <p:cTn id="10" presetID="10" presetClass="entr" presetSubtype="0" fill="hold" grpId="0" nodeType="withEffect">
                                  <p:stCondLst>
                                    <p:cond delay="20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par>
                                <p:cTn id="13" presetID="64" presetClass="path" presetSubtype="0" accel="50000" decel="50000" fill="hold" grpId="1" nodeType="withEffect">
                                  <p:stCondLst>
                                    <p:cond delay="2000"/>
                                  </p:stCondLst>
                                  <p:childTnLst>
                                    <p:animMotion origin="layout" path="M 1.04167E-6 -3.7037E-6 L 1.04167E-6 -0.01736 " pathEditMode="relative" rAng="0" ptsTypes="AA">
                                      <p:cBhvr>
                                        <p:cTn id="14" dur="1000" fill="hold"/>
                                        <p:tgtEl>
                                          <p:spTgt spid="17"/>
                                        </p:tgtEl>
                                        <p:attrNameLst>
                                          <p:attrName>ppt_x</p:attrName>
                                          <p:attrName>ppt_y</p:attrName>
                                        </p:attrNameLst>
                                      </p:cBhvr>
                                      <p:rCtr x="0" y="-880"/>
                                    </p:animMotion>
                                  </p:childTnLst>
                                </p:cTn>
                              </p:par>
                              <p:par>
                                <p:cTn id="15" presetID="53" presetClass="entr" presetSubtype="16"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2000" fill="hold"/>
                                        <p:tgtEl>
                                          <p:spTgt spid="14"/>
                                        </p:tgtEl>
                                        <p:attrNameLst>
                                          <p:attrName>ppt_w</p:attrName>
                                        </p:attrNameLst>
                                      </p:cBhvr>
                                      <p:tavLst>
                                        <p:tav tm="0">
                                          <p:val>
                                            <p:fltVal val="0"/>
                                          </p:val>
                                        </p:tav>
                                        <p:tav tm="100000">
                                          <p:val>
                                            <p:strVal val="#ppt_w"/>
                                          </p:val>
                                        </p:tav>
                                      </p:tavLst>
                                    </p:anim>
                                    <p:anim calcmode="lin" valueType="num">
                                      <p:cBhvr>
                                        <p:cTn id="18" dur="2000" fill="hold"/>
                                        <p:tgtEl>
                                          <p:spTgt spid="14"/>
                                        </p:tgtEl>
                                        <p:attrNameLst>
                                          <p:attrName>ppt_h</p:attrName>
                                        </p:attrNameLst>
                                      </p:cBhvr>
                                      <p:tavLst>
                                        <p:tav tm="0">
                                          <p:val>
                                            <p:fltVal val="0"/>
                                          </p:val>
                                        </p:tav>
                                        <p:tav tm="100000">
                                          <p:val>
                                            <p:strVal val="#ppt_h"/>
                                          </p:val>
                                        </p:tav>
                                      </p:tavLst>
                                    </p:anim>
                                    <p:animEffect transition="in" filter="fade">
                                      <p:cBhvr>
                                        <p:cTn id="19" dur="2000"/>
                                        <p:tgtEl>
                                          <p:spTgt spid="14"/>
                                        </p:tgtEl>
                                      </p:cBhvr>
                                    </p:animEffect>
                                  </p:childTnLst>
                                </p:cTn>
                              </p:par>
                              <p:par>
                                <p:cTn id="20" presetID="42" presetClass="path" presetSubtype="0" accel="50000" decel="50000" fill="hold" nodeType="withEffect">
                                  <p:stCondLst>
                                    <p:cond delay="0"/>
                                  </p:stCondLst>
                                  <p:childTnLst>
                                    <p:animMotion origin="layout" path="M -0.1086 0.00023 L 3.125E-6 -1.48148E-6 " pathEditMode="relative" rAng="0" ptsTypes="AA">
                                      <p:cBhvr>
                                        <p:cTn id="21" dur="2000" fill="hold"/>
                                        <p:tgtEl>
                                          <p:spTgt spid="14"/>
                                        </p:tgtEl>
                                        <p:attrNameLst>
                                          <p:attrName>ppt_x</p:attrName>
                                          <p:attrName>ppt_y</p:attrName>
                                        </p:attrNameLst>
                                      </p:cBhvr>
                                      <p:rCtr x="5430" y="-23"/>
                                    </p:animMotion>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63" presetClass="path" presetSubtype="0" accel="50000" decel="50000" fill="hold" grpId="1" nodeType="withEffect">
                                  <p:stCondLst>
                                    <p:cond delay="0"/>
                                  </p:stCondLst>
                                  <p:childTnLst>
                                    <p:animMotion origin="layout" path="M -3.75E-6 -1.85185E-6 L 0.00092 0.10093 " pathEditMode="relative" rAng="0" ptsTypes="AA">
                                      <p:cBhvr>
                                        <p:cTn id="26" dur="2000" fill="hold"/>
                                        <p:tgtEl>
                                          <p:spTgt spid="21"/>
                                        </p:tgtEl>
                                        <p:attrNameLst>
                                          <p:attrName>ppt_x</p:attrName>
                                          <p:attrName>ppt_y</p:attrName>
                                        </p:attrNameLst>
                                      </p:cBhvr>
                                      <p:rCtr x="39" y="5046"/>
                                    </p:animMotion>
                                  </p:childTnLst>
                                </p:cTn>
                              </p:par>
                              <p:par>
                                <p:cTn id="27" presetID="10" presetClass="exit" presetSubtype="0" fill="hold" grpId="2" nodeType="withEffect">
                                  <p:stCondLst>
                                    <p:cond delay="150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par>
                                <p:cTn id="30" presetID="10" presetClass="entr" presetSubtype="0" fill="hold" grpId="0"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accel="50000" decel="50000" fill="hold" grpId="1" nodeType="withEffect">
                                  <p:stCondLst>
                                    <p:cond delay="500"/>
                                  </p:stCondLst>
                                  <p:childTnLst>
                                    <p:animMotion origin="layout" path="M -4.58333E-6 -3.7037E-6 L -0.00013 -0.13495 " pathEditMode="relative" rAng="0" ptsTypes="AA">
                                      <p:cBhvr>
                                        <p:cTn id="34" dur="2000" fill="hold"/>
                                        <p:tgtEl>
                                          <p:spTgt spid="20"/>
                                        </p:tgtEl>
                                        <p:attrNameLst>
                                          <p:attrName>ppt_x</p:attrName>
                                          <p:attrName>ppt_y</p:attrName>
                                        </p:attrNameLst>
                                      </p:cBhvr>
                                      <p:rCtr x="-13" y="-6759"/>
                                    </p:animMotion>
                                  </p:childTnLst>
                                </p:cTn>
                              </p:par>
                              <p:par>
                                <p:cTn id="35" presetID="10" presetClass="exit" presetSubtype="0" fill="hold" grpId="2" nodeType="withEffect">
                                  <p:stCondLst>
                                    <p:cond delay="2000"/>
                                  </p:stCondLst>
                                  <p:childTnLst>
                                    <p:animEffect transition="out" filter="fad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63" presetClass="path" presetSubtype="0" accel="50000" decel="50000" fill="hold" grpId="1" nodeType="withEffect">
                                  <p:stCondLst>
                                    <p:cond delay="0"/>
                                  </p:stCondLst>
                                  <p:childTnLst>
                                    <p:animMotion origin="layout" path="M 2.29167E-6 -7.40741E-7 L -0.00026 -0.07755 " pathEditMode="relative" rAng="0" ptsTypes="AA">
                                      <p:cBhvr>
                                        <p:cTn id="42" dur="2000" fill="hold"/>
                                        <p:tgtEl>
                                          <p:spTgt spid="23"/>
                                        </p:tgtEl>
                                        <p:attrNameLst>
                                          <p:attrName>ppt_x</p:attrName>
                                          <p:attrName>ppt_y</p:attrName>
                                        </p:attrNameLst>
                                      </p:cBhvr>
                                      <p:rCtr x="-13" y="-3889"/>
                                    </p:animMotion>
                                  </p:childTnLst>
                                </p:cTn>
                              </p:par>
                              <p:par>
                                <p:cTn id="43" presetID="10" presetClass="exit" presetSubtype="0" fill="hold" grpId="2" nodeType="withEffect">
                                  <p:stCondLst>
                                    <p:cond delay="1500"/>
                                  </p:stCondLst>
                                  <p:childTnLst>
                                    <p:animEffect transition="out" filter="fade">
                                      <p:cBhvr>
                                        <p:cTn id="44" dur="500"/>
                                        <p:tgtEl>
                                          <p:spTgt spid="23"/>
                                        </p:tgtEl>
                                      </p:cBhvr>
                                    </p:animEffect>
                                    <p:set>
                                      <p:cBhvr>
                                        <p:cTn id="45" dur="1" fill="hold">
                                          <p:stCondLst>
                                            <p:cond delay="499"/>
                                          </p:stCondLst>
                                        </p:cTn>
                                        <p:tgtEl>
                                          <p:spTgt spid="23"/>
                                        </p:tgtEl>
                                        <p:attrNameLst>
                                          <p:attrName>style.visibility</p:attrName>
                                        </p:attrNameLst>
                                      </p:cBhvr>
                                      <p:to>
                                        <p:strVal val="hidden"/>
                                      </p:to>
                                    </p:set>
                                  </p:childTnLst>
                                </p:cTn>
                              </p:par>
                              <p:par>
                                <p:cTn id="46" presetID="10"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63" presetClass="path" presetSubtype="0" accel="50000" decel="50000" fill="hold" grpId="1" nodeType="withEffect">
                                  <p:stCondLst>
                                    <p:cond delay="500"/>
                                  </p:stCondLst>
                                  <p:childTnLst>
                                    <p:animMotion origin="layout" path="M 2.77556E-17 -7.40741E-7 L 0.00065 -0.10787 " pathEditMode="relative" rAng="0" ptsTypes="AA">
                                      <p:cBhvr>
                                        <p:cTn id="50" dur="2000" fill="hold"/>
                                        <p:tgtEl>
                                          <p:spTgt spid="22"/>
                                        </p:tgtEl>
                                        <p:attrNameLst>
                                          <p:attrName>ppt_x</p:attrName>
                                          <p:attrName>ppt_y</p:attrName>
                                        </p:attrNameLst>
                                      </p:cBhvr>
                                      <p:rCtr x="26" y="-5394"/>
                                    </p:animMotion>
                                  </p:childTnLst>
                                </p:cTn>
                              </p:par>
                              <p:par>
                                <p:cTn id="51" presetID="10" presetClass="exit" presetSubtype="0" fill="hold" grpId="2" nodeType="withEffect">
                                  <p:stCondLst>
                                    <p:cond delay="2000"/>
                                  </p:stCondLst>
                                  <p:childTnLst>
                                    <p:animEffect transition="out" filter="fade">
                                      <p:cBhvr>
                                        <p:cTn id="52" dur="500"/>
                                        <p:tgtEl>
                                          <p:spTgt spid="22"/>
                                        </p:tgtEl>
                                      </p:cBhvr>
                                    </p:animEffect>
                                    <p:set>
                                      <p:cBhvr>
                                        <p:cTn id="53" dur="1" fill="hold">
                                          <p:stCondLst>
                                            <p:cond delay="499"/>
                                          </p:stCondLst>
                                        </p:cTn>
                                        <p:tgtEl>
                                          <p:spTgt spid="22"/>
                                        </p:tgtEl>
                                        <p:attrNameLst>
                                          <p:attrName>style.visibility</p:attrName>
                                        </p:attrNameLst>
                                      </p:cBhvr>
                                      <p:to>
                                        <p:strVal val="hidden"/>
                                      </p:to>
                                    </p:set>
                                  </p:childTnLst>
                                </p:cTn>
                              </p:par>
                              <p:par>
                                <p:cTn id="54" presetID="10" presetClass="entr" presetSubtype="0" fill="hold" grpId="0" nodeType="withEffect">
                                  <p:stCondLst>
                                    <p:cond delay="7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63" presetClass="path" presetSubtype="0" accel="50000" decel="50000" fill="hold" grpId="1" nodeType="withEffect">
                                  <p:stCondLst>
                                    <p:cond delay="750"/>
                                  </p:stCondLst>
                                  <p:childTnLst>
                                    <p:animMotion origin="layout" path="M 8.33333E-7 3.7037E-7 L 8.33333E-7 0.15579 " pathEditMode="relative" rAng="0" ptsTypes="AA">
                                      <p:cBhvr>
                                        <p:cTn id="58" dur="2000" fill="hold"/>
                                        <p:tgtEl>
                                          <p:spTgt spid="19"/>
                                        </p:tgtEl>
                                        <p:attrNameLst>
                                          <p:attrName>ppt_x</p:attrName>
                                          <p:attrName>ppt_y</p:attrName>
                                        </p:attrNameLst>
                                      </p:cBhvr>
                                      <p:rCtr x="0" y="7778"/>
                                    </p:animMotion>
                                  </p:childTnLst>
                                </p:cTn>
                              </p:par>
                              <p:par>
                                <p:cTn id="59" presetID="10" presetClass="exit" presetSubtype="0" fill="hold" grpId="2" nodeType="withEffect">
                                  <p:stCondLst>
                                    <p:cond delay="2250"/>
                                  </p:stCondLst>
                                  <p:childTnLst>
                                    <p:animEffect transition="out" filter="fade">
                                      <p:cBhvr>
                                        <p:cTn id="60" dur="500"/>
                                        <p:tgtEl>
                                          <p:spTgt spid="19"/>
                                        </p:tgtEl>
                                      </p:cBhvr>
                                    </p:animEffect>
                                    <p:set>
                                      <p:cBhvr>
                                        <p:cTn id="61"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
        <p:nvSpPr>
          <p:cNvPr id="56" name="任意多边形 5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99491" y="5043646"/>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任意多边形 5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flipV="1">
            <a:off x="10843224" y="2448337"/>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矩形 5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21801" y="345743"/>
            <a:ext cx="2628796" cy="645160"/>
          </a:xfrm>
          <a:prstGeom prst="rect">
            <a:avLst/>
          </a:prstGeom>
          <a:noFill/>
        </p:spPr>
        <p:txBody>
          <a:bodyPr wrap="square" rtlCol="0">
            <a:spAutoFit/>
            <a:scene3d>
              <a:camera prst="orthographicFront">
                <a:rot lat="0" lon="0" rev="0"/>
              </a:camera>
              <a:lightRig rig="threePt" dir="t"/>
            </a:scene3d>
          </a:bodyPr>
          <a:lstStyle/>
          <a:p>
            <a:pPr algn="ctr"/>
            <a:r>
              <a:rPr lang="zh-CN" altLang="en-US"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心电图</a:t>
            </a:r>
          </a:p>
        </p:txBody>
      </p:sp>
      <p:sp>
        <p:nvSpPr>
          <p:cNvPr id="60" name="任意多边形 5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4397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5" name="图片 64"/>
          <p:cNvPicPr>
            <a:picLocks noChangeAspect="1"/>
          </p:cNvPicPr>
          <p:nvPr/>
        </p:nvPicPr>
        <p:blipFill>
          <a:blip r:embed="rId3"/>
          <a:srcRect t="13983"/>
          <a:stretch>
            <a:fillRect/>
          </a:stretch>
        </p:blipFill>
        <p:spPr>
          <a:xfrm>
            <a:off x="1404730" y="1183916"/>
            <a:ext cx="9170504" cy="5389161"/>
          </a:xfrm>
          <a:prstGeom prst="rect">
            <a:avLst/>
          </a:prstGeom>
          <a:ln w="50800">
            <a:solidFill>
              <a:srgbClr val="DFA117"/>
            </a:solidFill>
          </a:ln>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63" presetClass="path" presetSubtype="0" accel="50000" decel="50000" fill="hold" grpId="1" nodeType="withEffect">
                                  <p:stCondLst>
                                    <p:cond delay="2000"/>
                                  </p:stCondLst>
                                  <p:childTnLst>
                                    <p:animMotion origin="layout" path="M -2.08333E-7 0.06481 L -2.08333E-7 4.44444E-6 " pathEditMode="relative" rAng="0" ptsTypes="AA">
                                      <p:cBhvr>
                                        <p:cTn id="9" dur="2000" fill="hold"/>
                                        <p:tgtEl>
                                          <p:spTgt spid="56"/>
                                        </p:tgtEl>
                                        <p:attrNameLst>
                                          <p:attrName>ppt_x</p:attrName>
                                          <p:attrName>ppt_y</p:attrName>
                                        </p:attrNameLst>
                                      </p:cBhvr>
                                      <p:rCtr x="0" y="-3241"/>
                                    </p:animMotion>
                                  </p:childTnLst>
                                </p:cTn>
                              </p:par>
                              <p:par>
                                <p:cTn id="10" presetID="10" presetClass="entr" presetSubtype="0" fill="hold" grpId="0" nodeType="withEffect">
                                  <p:stCondLst>
                                    <p:cond delay="200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63" presetClass="path" presetSubtype="0" accel="50000" decel="50000" fill="hold" grpId="1" nodeType="withEffect">
                                  <p:stCondLst>
                                    <p:cond delay="2000"/>
                                  </p:stCondLst>
                                  <p:childTnLst>
                                    <p:animMotion origin="layout" path="M -2.91667E-6 -0.08311 L -2.91667E-6 3.33333E-6 " pathEditMode="relative" rAng="0" ptsTypes="AA">
                                      <p:cBhvr>
                                        <p:cTn id="14" dur="2000" fill="hold"/>
                                        <p:tgtEl>
                                          <p:spTgt spid="57"/>
                                        </p:tgtEl>
                                        <p:attrNameLst>
                                          <p:attrName>ppt_x</p:attrName>
                                          <p:attrName>ppt_y</p:attrName>
                                        </p:attrNameLst>
                                      </p:cBhvr>
                                      <p:rCtr x="0" y="4144"/>
                                    </p:animMotion>
                                  </p:childTnLst>
                                </p:cTn>
                              </p:par>
                              <p:par>
                                <p:cTn id="15" presetID="10"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accel="50000" decel="50000" fill="hold" grpId="1" nodeType="withEffect">
                                  <p:stCondLst>
                                    <p:cond delay="0"/>
                                  </p:stCondLst>
                                  <p:childTnLst>
                                    <p:animMotion origin="layout" path="M 0.11836 2.96296E-6 L 1.25E-6 2.96296E-6 " pathEditMode="relative" rAng="0" ptsTypes="AA">
                                      <p:cBhvr>
                                        <p:cTn id="19" dur="2000" fill="hold"/>
                                        <p:tgtEl>
                                          <p:spTgt spid="60"/>
                                        </p:tgtEl>
                                        <p:attrNameLst>
                                          <p:attrName>ppt_x</p:attrName>
                                          <p:attrName>ppt_y</p:attrName>
                                        </p:attrNameLst>
                                      </p:cBhvr>
                                      <p:rCtr x="-5924" y="0"/>
                                    </p:animMotion>
                                  </p:childTnLst>
                                </p:cTn>
                              </p:par>
                              <p:par>
                                <p:cTn id="20" presetID="10"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63" presetClass="path" presetSubtype="0" accel="50000" decel="50000" fill="hold" grpId="1" nodeType="withEffect">
                                  <p:stCondLst>
                                    <p:cond delay="0"/>
                                  </p:stCondLst>
                                  <p:childTnLst>
                                    <p:animMotion origin="layout" path="M -0.0608 3.7037E-7 L -2.70833E-6 3.7037E-7 " pathEditMode="relative" rAng="0" ptsTypes="AA">
                                      <p:cBhvr>
                                        <p:cTn id="24" dur="2000" fill="hold"/>
                                        <p:tgtEl>
                                          <p:spTgt spid="59"/>
                                        </p:tgtEl>
                                        <p:attrNameLst>
                                          <p:attrName>ppt_x</p:attrName>
                                          <p:attrName>ppt_y</p:attrName>
                                        </p:attrNameLst>
                                      </p:cBhvr>
                                      <p:rCtr x="3034" y="0"/>
                                    </p:animMotion>
                                  </p:childTnLst>
                                </p:cTn>
                              </p:par>
                              <p:par>
                                <p:cTn id="25" presetID="53" presetClass="entr" presetSubtype="16"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p:cTn id="27" dur="1000" fill="hold"/>
                                        <p:tgtEl>
                                          <p:spTgt spid="65"/>
                                        </p:tgtEl>
                                        <p:attrNameLst>
                                          <p:attrName>ppt_w</p:attrName>
                                        </p:attrNameLst>
                                      </p:cBhvr>
                                      <p:tavLst>
                                        <p:tav tm="0">
                                          <p:val>
                                            <p:fltVal val="0"/>
                                          </p:val>
                                        </p:tav>
                                        <p:tav tm="100000">
                                          <p:val>
                                            <p:strVal val="#ppt_w"/>
                                          </p:val>
                                        </p:tav>
                                      </p:tavLst>
                                    </p:anim>
                                    <p:anim calcmode="lin" valueType="num">
                                      <p:cBhvr>
                                        <p:cTn id="28" dur="1000" fill="hold"/>
                                        <p:tgtEl>
                                          <p:spTgt spid="65"/>
                                        </p:tgtEl>
                                        <p:attrNameLst>
                                          <p:attrName>ppt_h</p:attrName>
                                        </p:attrNameLst>
                                      </p:cBhvr>
                                      <p:tavLst>
                                        <p:tav tm="0">
                                          <p:val>
                                            <p:fltVal val="0"/>
                                          </p:val>
                                        </p:tav>
                                        <p:tav tm="100000">
                                          <p:val>
                                            <p:strVal val="#ppt_h"/>
                                          </p:val>
                                        </p:tav>
                                      </p:tavLst>
                                    </p:anim>
                                    <p:animEffect transition="in" filter="fade">
                                      <p:cBhvr>
                                        <p:cTn id="29"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56" grpId="1" bldLvl="0" animBg="1"/>
      <p:bldP spid="57" grpId="0" bldLvl="0" animBg="1"/>
      <p:bldP spid="57" grpId="1" bldLvl="0" animBg="1"/>
      <p:bldP spid="59" grpId="0"/>
      <p:bldP spid="59" grpId="1"/>
      <p:bldP spid="60" grpId="0" bldLvl="0" animBg="1"/>
      <p:bldP spid="60" grpId="1"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图片 8" descr="图片包含 屏幕截图&#10;&#10;已生成极高可信度的说明">
            <a:extLst>
              <a:ext uri="{FF2B5EF4-FFF2-40B4-BE49-F238E27FC236}">
                <a16:creationId xmlns:a16="http://schemas.microsoft.com/office/drawing/2014/main" id="{A038ACB5-2420-46EF-9315-DF8A7D185E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76" b="7539"/>
          <a:stretch/>
        </p:blipFill>
        <p:spPr>
          <a:xfrm>
            <a:off x="6722236" y="384719"/>
            <a:ext cx="3857625" cy="6082886"/>
          </a:xfrm>
          <a:prstGeom prst="rect">
            <a:avLst/>
          </a:prstGeom>
        </p:spPr>
      </p:pic>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21801" y="345743"/>
            <a:ext cx="2628796" cy="645160"/>
          </a:xfrm>
          <a:prstGeom prst="rect">
            <a:avLst/>
          </a:prstGeom>
          <a:noFill/>
        </p:spPr>
        <p:txBody>
          <a:bodyPr wrap="square" rtlCol="0">
            <a:spAutoFit/>
            <a:scene3d>
              <a:camera prst="orthographicFront">
                <a:rot lat="0" lon="0" rev="0"/>
              </a:camera>
              <a:lightRig rig="threePt" dir="t"/>
            </a:scene3d>
          </a:bodyPr>
          <a:lstStyle/>
          <a:p>
            <a:pPr algn="ctr"/>
            <a:r>
              <a:rPr lang="zh-CN" altLang="en-US"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微信小程序</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4397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grpSp>
        <p:nvGrpSpPr>
          <p:cNvPr id="23" name="组合 22"/>
          <p:cNvGrpSpPr/>
          <p:nvPr/>
        </p:nvGrpSpPr>
        <p:grpSpPr>
          <a:xfrm>
            <a:off x="894342" y="2865555"/>
            <a:ext cx="2255520" cy="914400"/>
            <a:chOff x="2711" y="2448"/>
            <a:chExt cx="3552" cy="1440"/>
          </a:xfrm>
          <a:solidFill>
            <a:srgbClr val="DFA117"/>
          </a:solidFill>
        </p:grpSpPr>
        <p:sp>
          <p:nvSpPr>
            <p:cNvPr id="14" name="圆角矩形 13"/>
            <p:cNvSpPr/>
            <p:nvPr/>
          </p:nvSpPr>
          <p:spPr>
            <a:xfrm>
              <a:off x="2711" y="2448"/>
              <a:ext cx="3552" cy="144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711" y="2708"/>
              <a:ext cx="3552" cy="919"/>
            </a:xfrm>
            <a:prstGeom prst="rect">
              <a:avLst/>
            </a:prstGeom>
            <a:grpFill/>
          </p:spPr>
          <p:txBody>
            <a:bodyPr wrap="square" rtlCol="0">
              <a:spAutoFit/>
            </a:bodyPr>
            <a:lstStyle/>
            <a:p>
              <a:pPr algn="ctr"/>
              <a:r>
                <a:rPr lang="zh-CN" altLang="en-US" sz="3200">
                  <a:solidFill>
                    <a:schemeClr val="bg1"/>
                  </a:solidFill>
                </a:rPr>
                <a:t>登录入口</a:t>
              </a:r>
            </a:p>
          </p:txBody>
        </p:sp>
      </p:grpSp>
      <p:sp>
        <p:nvSpPr>
          <p:cNvPr id="42" name="虚尾箭头 41"/>
          <p:cNvSpPr/>
          <p:nvPr/>
        </p:nvSpPr>
        <p:spPr>
          <a:xfrm>
            <a:off x="4275559" y="3134972"/>
            <a:ext cx="1310640" cy="457200"/>
          </a:xfrm>
          <a:prstGeom prst="stripedRightArrow">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894342" y="2870931"/>
            <a:ext cx="2255520" cy="914400"/>
            <a:chOff x="2383" y="4424"/>
            <a:chExt cx="3552" cy="1440"/>
          </a:xfrm>
          <a:solidFill>
            <a:srgbClr val="DFA117"/>
          </a:solidFill>
        </p:grpSpPr>
        <p:sp>
          <p:nvSpPr>
            <p:cNvPr id="44" name="圆角矩形 43"/>
            <p:cNvSpPr/>
            <p:nvPr/>
          </p:nvSpPr>
          <p:spPr>
            <a:xfrm>
              <a:off x="2383" y="4424"/>
              <a:ext cx="3552" cy="144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2383" y="4684"/>
              <a:ext cx="3552" cy="919"/>
            </a:xfrm>
            <a:prstGeom prst="rect">
              <a:avLst/>
            </a:prstGeom>
            <a:grpFill/>
          </p:spPr>
          <p:txBody>
            <a:bodyPr wrap="square" rtlCol="0">
              <a:spAutoFit/>
            </a:bodyPr>
            <a:lstStyle/>
            <a:p>
              <a:pPr algn="ctr"/>
              <a:r>
                <a:rPr lang="zh-CN" altLang="en-US" sz="3200">
                  <a:solidFill>
                    <a:schemeClr val="bg1"/>
                  </a:solidFill>
                </a:rPr>
                <a:t>数据记录</a:t>
              </a:r>
            </a:p>
          </p:txBody>
        </p:sp>
      </p:grpSp>
      <p:sp>
        <p:nvSpPr>
          <p:cNvPr id="47" name="虚尾箭头 46"/>
          <p:cNvSpPr/>
          <p:nvPr/>
        </p:nvSpPr>
        <p:spPr>
          <a:xfrm>
            <a:off x="4304904" y="3118196"/>
            <a:ext cx="1310640" cy="457200"/>
          </a:xfrm>
          <a:prstGeom prst="stripedRightArrow">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192908" y="2865555"/>
            <a:ext cx="2255520" cy="914400"/>
            <a:chOff x="1015" y="4440"/>
            <a:chExt cx="3552" cy="1440"/>
          </a:xfrm>
          <a:solidFill>
            <a:srgbClr val="DFA117"/>
          </a:solidFill>
        </p:grpSpPr>
        <p:sp>
          <p:nvSpPr>
            <p:cNvPr id="49" name="圆角矩形 48"/>
            <p:cNvSpPr/>
            <p:nvPr/>
          </p:nvSpPr>
          <p:spPr>
            <a:xfrm>
              <a:off x="1015" y="4440"/>
              <a:ext cx="3552" cy="144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1015" y="4692"/>
              <a:ext cx="3552" cy="919"/>
            </a:xfrm>
            <a:prstGeom prst="rect">
              <a:avLst/>
            </a:prstGeom>
            <a:grpFill/>
          </p:spPr>
          <p:txBody>
            <a:bodyPr wrap="square" rtlCol="0">
              <a:spAutoFit/>
            </a:bodyPr>
            <a:lstStyle/>
            <a:p>
              <a:pPr algn="ctr"/>
              <a:r>
                <a:rPr lang="zh-CN" altLang="en-US" sz="3200" dirty="0">
                  <a:solidFill>
                    <a:schemeClr val="bg1"/>
                  </a:solidFill>
                </a:rPr>
                <a:t>查询数据</a:t>
              </a:r>
            </a:p>
          </p:txBody>
        </p:sp>
      </p:grpSp>
      <p:sp>
        <p:nvSpPr>
          <p:cNvPr id="51" name="虚尾箭头 50"/>
          <p:cNvSpPr/>
          <p:nvPr/>
        </p:nvSpPr>
        <p:spPr>
          <a:xfrm>
            <a:off x="2813851" y="3125427"/>
            <a:ext cx="1310640" cy="457200"/>
          </a:xfrm>
          <a:prstGeom prst="stripedRightArrow">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Rounded Rectangle 5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a:spLocks noChangeArrowheads="1"/>
          </p:cNvSpPr>
          <p:nvPr/>
        </p:nvSpPr>
        <p:spPr bwMode="auto">
          <a:xfrm>
            <a:off x="5989153" y="4345843"/>
            <a:ext cx="1035367" cy="974500"/>
          </a:xfrm>
          <a:prstGeom prst="roundRect">
            <a:avLst>
              <a:gd name="adj" fmla="val 9375"/>
            </a:avLst>
          </a:prstGeom>
          <a:solidFill>
            <a:srgbClr val="DFA117"/>
          </a:solidFill>
          <a:ln>
            <a:noFill/>
          </a:ln>
          <a:effectLst>
            <a:outerShdw blurRad="152400" dir="5400000" sx="90000" sy="-19000"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dirty="0">
                <a:solidFill>
                  <a:prstClr val="white"/>
                </a:solidFill>
                <a:latin typeface="Roboto" panose="02000000000000000000" pitchFamily="2" charset="0"/>
                <a:ea typeface="宋体" panose="02010600030101010101" pitchFamily="2" charset="-122"/>
              </a:rPr>
              <a:t>心率</a:t>
            </a:r>
          </a:p>
        </p:txBody>
      </p:sp>
      <p:sp>
        <p:nvSpPr>
          <p:cNvPr id="78" name="Rounded Rectangle 5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a:spLocks noChangeArrowheads="1"/>
          </p:cNvSpPr>
          <p:nvPr/>
        </p:nvSpPr>
        <p:spPr bwMode="auto">
          <a:xfrm>
            <a:off x="6232769" y="3371343"/>
            <a:ext cx="1035367" cy="974500"/>
          </a:xfrm>
          <a:prstGeom prst="roundRect">
            <a:avLst>
              <a:gd name="adj" fmla="val 9375"/>
            </a:avLst>
          </a:prstGeom>
          <a:solidFill>
            <a:srgbClr val="DFA117"/>
          </a:solidFill>
          <a:ln>
            <a:noFill/>
          </a:ln>
          <a:effectLst>
            <a:outerShdw blurRad="152400" dir="5400000" sx="90000" sy="-19000"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white"/>
                </a:solidFill>
                <a:latin typeface="Roboto" panose="02000000000000000000" pitchFamily="2" charset="0"/>
                <a:ea typeface="宋体" panose="02010600030101010101" pitchFamily="2" charset="-122"/>
              </a:rPr>
              <a:t>血压</a:t>
            </a:r>
          </a:p>
        </p:txBody>
      </p:sp>
      <p:sp>
        <p:nvSpPr>
          <p:cNvPr id="79" name="Rounded Rectangle 5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a:spLocks noChangeArrowheads="1"/>
          </p:cNvSpPr>
          <p:nvPr/>
        </p:nvSpPr>
        <p:spPr bwMode="auto">
          <a:xfrm>
            <a:off x="5867346" y="2396845"/>
            <a:ext cx="1035367" cy="974500"/>
          </a:xfrm>
          <a:prstGeom prst="roundRect">
            <a:avLst>
              <a:gd name="adj" fmla="val 9375"/>
            </a:avLst>
          </a:prstGeom>
          <a:solidFill>
            <a:srgbClr val="DFA117"/>
          </a:solidFill>
          <a:ln>
            <a:noFill/>
          </a:ln>
          <a:effectLst>
            <a:outerShdw blurRad="152400" dir="5400000" sx="90000" sy="-19000"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prstClr val="white"/>
                </a:solidFill>
                <a:latin typeface="Roboto" panose="02000000000000000000" pitchFamily="2" charset="0"/>
                <a:ea typeface="宋体" panose="02010600030101010101" pitchFamily="2" charset="-122"/>
              </a:rPr>
              <a:t>体温</a:t>
            </a:r>
          </a:p>
        </p:txBody>
      </p:sp>
      <p:sp>
        <p:nvSpPr>
          <p:cNvPr id="80" name="Rounded Rectangle 6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a:spLocks noChangeArrowheads="1"/>
          </p:cNvSpPr>
          <p:nvPr/>
        </p:nvSpPr>
        <p:spPr bwMode="auto">
          <a:xfrm rot="20684149">
            <a:off x="5349666" y="1476652"/>
            <a:ext cx="1035367" cy="974500"/>
          </a:xfrm>
          <a:prstGeom prst="roundRect">
            <a:avLst>
              <a:gd name="adj" fmla="val 9375"/>
            </a:avLst>
          </a:prstGeom>
          <a:solidFill>
            <a:srgbClr val="DFA117"/>
          </a:solidFill>
          <a:ln>
            <a:noFill/>
          </a:ln>
          <a:effectLst>
            <a:outerShdw blurRad="152400" dir="5400000" sx="90000" sy="-19000"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id-ID" sz="2000" b="1" dirty="0">
                <a:solidFill>
                  <a:prstClr val="white"/>
                </a:solidFill>
                <a:latin typeface="Roboto" panose="02000000000000000000" pitchFamily="2" charset="0"/>
                <a:ea typeface="宋体" panose="02010600030101010101" pitchFamily="2" charset="-122"/>
              </a:rPr>
              <a:t>室温</a:t>
            </a:r>
          </a:p>
        </p:txBody>
      </p:sp>
      <p:grpSp>
        <p:nvGrpSpPr>
          <p:cNvPr id="81" name="Group 6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4269475" y="2052934"/>
            <a:ext cx="1677178" cy="3456263"/>
            <a:chOff x="1879600" y="2427657"/>
            <a:chExt cx="1931988" cy="3981365"/>
          </a:xfrm>
          <a:solidFill>
            <a:srgbClr val="DFA117"/>
          </a:solidFill>
        </p:grpSpPr>
        <p:sp>
          <p:nvSpPr>
            <p:cNvPr id="82" name="Rounded Rectangle 66"/>
            <p:cNvSpPr/>
            <p:nvPr/>
          </p:nvSpPr>
          <p:spPr bwMode="auto">
            <a:xfrm rot="3296091" flipH="1">
              <a:off x="2526506" y="2275966"/>
              <a:ext cx="333375" cy="1627188"/>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pPr algn="ctr"/>
              <a:endParaRPr lang="id-ID" altLang="id-ID">
                <a:solidFill>
                  <a:prstClr val="white"/>
                </a:solidFill>
              </a:endParaRPr>
            </a:p>
          </p:txBody>
        </p:sp>
        <p:sp>
          <p:nvSpPr>
            <p:cNvPr id="83" name="Oval 67"/>
            <p:cNvSpPr>
              <a:spLocks noChangeArrowheads="1"/>
            </p:cNvSpPr>
            <p:nvPr/>
          </p:nvSpPr>
          <p:spPr bwMode="auto">
            <a:xfrm>
              <a:off x="1879938" y="2427657"/>
              <a:ext cx="823038" cy="823069"/>
            </a:xfrm>
            <a:prstGeom prst="ellipse">
              <a:avLst/>
            </a:prstGeom>
            <a:grpFill/>
            <a:ln w="9525">
              <a:noFill/>
              <a:rou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pPr algn="ctr"/>
              <a:endParaRPr lang="id-ID" altLang="id-ID">
                <a:solidFill>
                  <a:prstClr val="white"/>
                </a:solidFill>
              </a:endParaRPr>
            </a:p>
          </p:txBody>
        </p:sp>
        <p:sp>
          <p:nvSpPr>
            <p:cNvPr id="84" name="Rounded Rectangle 68"/>
            <p:cNvSpPr/>
            <p:nvPr/>
          </p:nvSpPr>
          <p:spPr bwMode="auto">
            <a:xfrm>
              <a:off x="1954213" y="3305460"/>
              <a:ext cx="674687" cy="1408112"/>
            </a:xfrm>
            <a:prstGeom prst="roundRect">
              <a:avLst>
                <a:gd name="adj" fmla="val 29870"/>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pPr algn="ctr"/>
              <a:endParaRPr lang="id-ID" altLang="id-ID">
                <a:solidFill>
                  <a:prstClr val="white"/>
                </a:solidFill>
              </a:endParaRPr>
            </a:p>
          </p:txBody>
        </p:sp>
        <p:sp>
          <p:nvSpPr>
            <p:cNvPr id="85" name="Rounded Rectangle 69"/>
            <p:cNvSpPr/>
            <p:nvPr/>
          </p:nvSpPr>
          <p:spPr bwMode="auto">
            <a:xfrm>
              <a:off x="1954213" y="4408772"/>
              <a:ext cx="373062" cy="200025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pPr algn="ctr"/>
              <a:endParaRPr lang="id-ID" altLang="id-ID">
                <a:solidFill>
                  <a:prstClr val="white"/>
                </a:solidFill>
              </a:endParaRPr>
            </a:p>
          </p:txBody>
        </p:sp>
        <p:sp>
          <p:nvSpPr>
            <p:cNvPr id="86" name="Rounded Rectangle 70"/>
            <p:cNvSpPr/>
            <p:nvPr/>
          </p:nvSpPr>
          <p:spPr bwMode="auto">
            <a:xfrm rot="20452300">
              <a:off x="2325688" y="4429410"/>
              <a:ext cx="371475" cy="774700"/>
            </a:xfrm>
            <a:prstGeom prst="roundRect">
              <a:avLst>
                <a:gd name="adj" fmla="val 40463"/>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pPr algn="ctr"/>
              <a:endParaRPr lang="id-ID" altLang="id-ID">
                <a:solidFill>
                  <a:prstClr val="white"/>
                </a:solidFill>
              </a:endParaRPr>
            </a:p>
          </p:txBody>
        </p:sp>
        <p:sp>
          <p:nvSpPr>
            <p:cNvPr id="87" name="Rounded Rectangle 71"/>
            <p:cNvSpPr/>
            <p:nvPr/>
          </p:nvSpPr>
          <p:spPr bwMode="auto">
            <a:xfrm rot="14513746">
              <a:off x="2885282" y="2583941"/>
              <a:ext cx="350837" cy="1501775"/>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pPr algn="ctr"/>
              <a:endParaRPr lang="id-ID" altLang="id-ID">
                <a:solidFill>
                  <a:prstClr val="white"/>
                </a:solidFill>
              </a:endParaRPr>
            </a:p>
          </p:txBody>
        </p:sp>
        <p:sp>
          <p:nvSpPr>
            <p:cNvPr id="88" name="Rounded Rectangle 72"/>
            <p:cNvSpPr/>
            <p:nvPr/>
          </p:nvSpPr>
          <p:spPr bwMode="auto">
            <a:xfrm>
              <a:off x="2413000" y="4916772"/>
              <a:ext cx="373063" cy="1423988"/>
            </a:xfrm>
            <a:prstGeom prst="roundRect">
              <a:avLst>
                <a:gd name="adj" fmla="val 42456"/>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charset="0"/>
                  <a:ea typeface="MS PGothic" panose="020B0600070205080204" pitchFamily="34" charset="-128"/>
                </a:defRPr>
              </a:lvl1pPr>
              <a:lvl2pPr marL="37931725" indent="-37474525">
                <a:defRPr>
                  <a:solidFill>
                    <a:schemeClr val="tx1"/>
                  </a:solidFill>
                  <a:latin typeface="Calibri" panose="020F0502020204030204" charset="0"/>
                  <a:ea typeface="MS PGothic" panose="020B0600070205080204" pitchFamily="34" charset="-128"/>
                </a:defRPr>
              </a:lvl2pPr>
              <a:lvl3pPr>
                <a:defRPr>
                  <a:solidFill>
                    <a:schemeClr val="tx1"/>
                  </a:solidFill>
                  <a:latin typeface="Calibri" panose="020F0502020204030204" charset="0"/>
                  <a:ea typeface="MS PGothic" panose="020B0600070205080204" pitchFamily="34" charset="-128"/>
                </a:defRPr>
              </a:lvl3pPr>
              <a:lvl4pPr>
                <a:defRPr>
                  <a:solidFill>
                    <a:schemeClr val="tx1"/>
                  </a:solidFill>
                  <a:latin typeface="Calibri" panose="020F0502020204030204" charset="0"/>
                  <a:ea typeface="MS PGothic" panose="020B0600070205080204" pitchFamily="34" charset="-128"/>
                </a:defRPr>
              </a:lvl4pPr>
              <a:lvl5pPr>
                <a:defRPr>
                  <a:solidFill>
                    <a:schemeClr val="tx1"/>
                  </a:solidFill>
                  <a:latin typeface="Calibri" panose="020F050202020403020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charset="0"/>
                  <a:ea typeface="MS PGothic" panose="020B0600070205080204" pitchFamily="34" charset="-128"/>
                </a:defRPr>
              </a:lvl9pPr>
            </a:lstStyle>
            <a:p>
              <a:pPr algn="ctr"/>
              <a:endParaRPr lang="id-ID" altLang="id-ID">
                <a:solidFill>
                  <a:prstClr val="white"/>
                </a:solidFill>
              </a:endParaRPr>
            </a:p>
          </p:txBody>
        </p:sp>
      </p:grpSp>
      <p:sp>
        <p:nvSpPr>
          <p:cNvPr id="5" name="副标题 4">
            <a:extLst>
              <a:ext uri="{FF2B5EF4-FFF2-40B4-BE49-F238E27FC236}">
                <a16:creationId xmlns:a16="http://schemas.microsoft.com/office/drawing/2014/main" id="{618247E8-550F-41BF-90BA-171E5A99D73F}"/>
              </a:ext>
            </a:extLst>
          </p:cNvPr>
          <p:cNvSpPr>
            <a:spLocks noGrp="1"/>
          </p:cNvSpPr>
          <p:nvPr>
            <p:ph type="subTitle" idx="1"/>
          </p:nvPr>
        </p:nvSpPr>
        <p:spPr/>
        <p:txBody>
          <a:bodyPr/>
          <a:lstStyle/>
          <a:p>
            <a:endParaRPr lang="zh-CN" altLang="en-US" dirty="0"/>
          </a:p>
        </p:txBody>
      </p:sp>
      <p:pic>
        <p:nvPicPr>
          <p:cNvPr id="8" name="图片 7">
            <a:extLst>
              <a:ext uri="{FF2B5EF4-FFF2-40B4-BE49-F238E27FC236}">
                <a16:creationId xmlns:a16="http://schemas.microsoft.com/office/drawing/2014/main" id="{FF6D0DED-67A4-4778-AFAB-648F543190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930" b="7453"/>
          <a:stretch/>
        </p:blipFill>
        <p:spPr>
          <a:xfrm>
            <a:off x="6711244" y="385220"/>
            <a:ext cx="3857625" cy="6077408"/>
          </a:xfrm>
          <a:prstGeom prst="rect">
            <a:avLst/>
          </a:prstGeom>
        </p:spPr>
      </p:pic>
      <p:pic>
        <p:nvPicPr>
          <p:cNvPr id="10" name="图片 9">
            <a:extLst>
              <a:ext uri="{FF2B5EF4-FFF2-40B4-BE49-F238E27FC236}">
                <a16:creationId xmlns:a16="http://schemas.microsoft.com/office/drawing/2014/main" id="{E911D4B9-FAA2-4B8F-92A6-2D032885E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033" b="7465"/>
          <a:stretch/>
        </p:blipFill>
        <p:spPr>
          <a:xfrm>
            <a:off x="7540873" y="380760"/>
            <a:ext cx="3857625" cy="6069496"/>
          </a:xfrm>
          <a:prstGeom prst="rect">
            <a:avLst/>
          </a:prstGeom>
        </p:spPr>
      </p:pic>
      <p:pic>
        <p:nvPicPr>
          <p:cNvPr id="7" name="图片 6">
            <a:extLst>
              <a:ext uri="{FF2B5EF4-FFF2-40B4-BE49-F238E27FC236}">
                <a16:creationId xmlns:a16="http://schemas.microsoft.com/office/drawing/2014/main" id="{118DD4D0-8D6D-48FE-B93A-481088F7AEC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5063" b="7574"/>
          <a:stretch/>
        </p:blipFill>
        <p:spPr>
          <a:xfrm>
            <a:off x="7539748" y="471299"/>
            <a:ext cx="3857625" cy="5991329"/>
          </a:xfrm>
          <a:prstGeom prst="rect">
            <a:avLst/>
          </a:prstGeom>
        </p:spPr>
      </p:pic>
      <p:pic>
        <p:nvPicPr>
          <p:cNvPr id="19" name="图片 18" descr="图片包含 屏幕截图&#10;&#10;已生成极高可信度的说明">
            <a:extLst>
              <a:ext uri="{FF2B5EF4-FFF2-40B4-BE49-F238E27FC236}">
                <a16:creationId xmlns:a16="http://schemas.microsoft.com/office/drawing/2014/main" id="{E6620185-7F71-472F-85EE-D1A2849FE31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5041" b="7867"/>
          <a:stretch/>
        </p:blipFill>
        <p:spPr>
          <a:xfrm>
            <a:off x="7546740" y="463783"/>
            <a:ext cx="3857625" cy="5962292"/>
          </a:xfrm>
          <a:prstGeom prst="rect">
            <a:avLst/>
          </a:prstGeom>
        </p:spPr>
      </p:pic>
      <p:pic>
        <p:nvPicPr>
          <p:cNvPr id="16" name="图片 15" descr="图片包含 屏幕截图&#10;&#10;已生成极高可信度的说明">
            <a:extLst>
              <a:ext uri="{FF2B5EF4-FFF2-40B4-BE49-F238E27FC236}">
                <a16:creationId xmlns:a16="http://schemas.microsoft.com/office/drawing/2014/main" id="{57A1D4D8-FEBF-4FC2-8B69-408DC6FE0F8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4322" b="7294"/>
          <a:stretch/>
        </p:blipFill>
        <p:spPr>
          <a:xfrm>
            <a:off x="7552607" y="411669"/>
            <a:ext cx="3857625" cy="60634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par>
                                <p:cTn id="15" presetID="2" presetClass="entr" presetSubtype="8"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0-#ppt_w/2"/>
                                          </p:val>
                                        </p:tav>
                                        <p:tav tm="100000">
                                          <p:val>
                                            <p:strVal val="#ppt_x"/>
                                          </p:val>
                                        </p:tav>
                                      </p:tavLst>
                                    </p:anim>
                                    <p:anim calcmode="lin" valueType="num">
                                      <p:cBhvr additive="base">
                                        <p:cTn id="23" dur="500" fill="hold"/>
                                        <p:tgtEl>
                                          <p:spTgt spid="42"/>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par>
                          <p:cTn id="33" fill="hold">
                            <p:stCondLst>
                              <p:cond delay="0"/>
                            </p:stCondLst>
                            <p:childTnLst>
                              <p:par>
                                <p:cTn id="34" presetID="2" presetClass="entr" presetSubtype="8"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0-#ppt_w/2"/>
                                          </p:val>
                                        </p:tav>
                                        <p:tav tm="100000">
                                          <p:val>
                                            <p:strVal val="#ppt_x"/>
                                          </p:val>
                                        </p:tav>
                                      </p:tavLst>
                                    </p:anim>
                                    <p:anim calcmode="lin" valueType="num">
                                      <p:cBhvr additive="base">
                                        <p:cTn id="37" dur="500" fill="hold"/>
                                        <p:tgtEl>
                                          <p:spTgt spid="43"/>
                                        </p:tgtEl>
                                        <p:attrNameLst>
                                          <p:attrName>ppt_y</p:attrName>
                                        </p:attrNameLst>
                                      </p:cBhvr>
                                      <p:tavLst>
                                        <p:tav tm="0">
                                          <p:val>
                                            <p:strVal val="#ppt_y"/>
                                          </p:val>
                                        </p:tav>
                                        <p:tav tm="100000">
                                          <p:val>
                                            <p:strVal val="#ppt_y"/>
                                          </p:val>
                                        </p:tav>
                                      </p:tavLst>
                                    </p:anim>
                                  </p:childTnLst>
                                </p:cTn>
                              </p:par>
                              <p:par>
                                <p:cTn id="38" presetID="1" presetClass="exit" presetSubtype="0" fill="hold" nodeType="withEffect">
                                  <p:stCondLst>
                                    <p:cond delay="0"/>
                                  </p:stCondLst>
                                  <p:childTnLst>
                                    <p:set>
                                      <p:cBhvr>
                                        <p:cTn id="39" dur="1" fill="hold">
                                          <p:stCondLst>
                                            <p:cond delay="0"/>
                                          </p:stCondLst>
                                        </p:cTn>
                                        <p:tgtEl>
                                          <p:spTgt spid="23"/>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42"/>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3"/>
                                        </p:tgtEl>
                                        <p:attrNameLst>
                                          <p:attrName>style.visibility</p:attrName>
                                        </p:attrNameLst>
                                      </p:cBhvr>
                                      <p:to>
                                        <p:strVal val="hidden"/>
                                      </p:to>
                                    </p:set>
                                  </p:childTnLst>
                                </p:cTn>
                              </p:par>
                            </p:childTnLst>
                          </p:cTn>
                        </p:par>
                        <p:par>
                          <p:cTn id="44" fill="hold">
                            <p:stCondLst>
                              <p:cond delay="500"/>
                            </p:stCondLst>
                            <p:childTnLst>
                              <p:par>
                                <p:cTn id="45" presetID="2" presetClass="entr" presetSubtype="8"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0-#ppt_w/2"/>
                                          </p:val>
                                        </p:tav>
                                        <p:tav tm="100000">
                                          <p:val>
                                            <p:strVal val="#ppt_x"/>
                                          </p:val>
                                        </p:tav>
                                      </p:tavLst>
                                    </p:anim>
                                    <p:anim calcmode="lin" valueType="num">
                                      <p:cBhvr additive="base">
                                        <p:cTn id="48" dur="500" fill="hold"/>
                                        <p:tgtEl>
                                          <p:spTgt spid="47"/>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2" presetClass="entr" presetSubtype="8"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fill="hold"/>
                                        <p:tgtEl>
                                          <p:spTgt spid="8"/>
                                        </p:tgtEl>
                                        <p:attrNameLst>
                                          <p:attrName>ppt_x</p:attrName>
                                        </p:attrNameLst>
                                      </p:cBhvr>
                                      <p:tavLst>
                                        <p:tav tm="0">
                                          <p:val>
                                            <p:strVal val="0-#ppt_w/2"/>
                                          </p:val>
                                        </p:tav>
                                        <p:tav tm="100000">
                                          <p:val>
                                            <p:strVal val="#ppt_x"/>
                                          </p:val>
                                        </p:tav>
                                      </p:tavLst>
                                    </p:anim>
                                    <p:anim calcmode="lin" valueType="num">
                                      <p:cBhvr additive="base">
                                        <p:cTn id="5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0-#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1" presetClass="exit" presetSubtype="0" fill="hold" grpId="1" nodeType="withEffect">
                                  <p:stCondLst>
                                    <p:cond delay="0"/>
                                  </p:stCondLst>
                                  <p:childTnLst>
                                    <p:set>
                                      <p:cBhvr>
                                        <p:cTn id="61" dur="1" fill="hold">
                                          <p:stCondLst>
                                            <p:cond delay="0"/>
                                          </p:stCondLst>
                                        </p:cTn>
                                        <p:tgtEl>
                                          <p:spTgt spid="47"/>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43"/>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8"/>
                                        </p:tgtEl>
                                        <p:attrNameLst>
                                          <p:attrName>style.visibility</p:attrName>
                                        </p:attrNameLst>
                                      </p:cBhvr>
                                      <p:to>
                                        <p:strVal val="hidden"/>
                                      </p:to>
                                    </p:set>
                                  </p:childTnLst>
                                </p:cTn>
                              </p:par>
                            </p:childTnLst>
                          </p:cTn>
                        </p:par>
                        <p:par>
                          <p:cTn id="66" fill="hold">
                            <p:stCondLst>
                              <p:cond delay="500"/>
                            </p:stCondLst>
                            <p:childTnLst>
                              <p:par>
                                <p:cTn id="67" presetID="2" presetClass="entr" presetSubtype="8"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fill="hold"/>
                                        <p:tgtEl>
                                          <p:spTgt spid="51"/>
                                        </p:tgtEl>
                                        <p:attrNameLst>
                                          <p:attrName>ppt_x</p:attrName>
                                        </p:attrNameLst>
                                      </p:cBhvr>
                                      <p:tavLst>
                                        <p:tav tm="0">
                                          <p:val>
                                            <p:strVal val="0-#ppt_w/2"/>
                                          </p:val>
                                        </p:tav>
                                        <p:tav tm="100000">
                                          <p:val>
                                            <p:strVal val="#ppt_x"/>
                                          </p:val>
                                        </p:tav>
                                      </p:tavLst>
                                    </p:anim>
                                    <p:anim calcmode="lin" valueType="num">
                                      <p:cBhvr additive="base">
                                        <p:cTn id="70" dur="500" fill="hold"/>
                                        <p:tgtEl>
                                          <p:spTgt spid="51"/>
                                        </p:tgtEl>
                                        <p:attrNameLst>
                                          <p:attrName>ppt_y</p:attrName>
                                        </p:attrNameLst>
                                      </p:cBhvr>
                                      <p:tavLst>
                                        <p:tav tm="0">
                                          <p:val>
                                            <p:strVal val="#ppt_y"/>
                                          </p:val>
                                        </p:tav>
                                        <p:tav tm="100000">
                                          <p:val>
                                            <p:strVal val="#ppt_y"/>
                                          </p:val>
                                        </p:tav>
                                      </p:tavLst>
                                    </p:anim>
                                  </p:childTnLst>
                                </p:cTn>
                              </p:par>
                            </p:childTnLst>
                          </p:cTn>
                        </p:par>
                        <p:par>
                          <p:cTn id="71" fill="hold">
                            <p:stCondLst>
                              <p:cond delay="1000"/>
                            </p:stCondLst>
                            <p:childTnLst>
                              <p:par>
                                <p:cTn id="72" presetID="2" presetClass="entr" presetSubtype="8" fill="hold" grpId="0" nodeType="afterEffect">
                                  <p:stCondLst>
                                    <p:cond delay="0"/>
                                  </p:stCondLst>
                                  <p:childTnLst>
                                    <p:set>
                                      <p:cBhvr>
                                        <p:cTn id="73" dur="1" fill="hold">
                                          <p:stCondLst>
                                            <p:cond delay="0"/>
                                          </p:stCondLst>
                                        </p:cTn>
                                        <p:tgtEl>
                                          <p:spTgt spid="77"/>
                                        </p:tgtEl>
                                        <p:attrNameLst>
                                          <p:attrName>style.visibility</p:attrName>
                                        </p:attrNameLst>
                                      </p:cBhvr>
                                      <p:to>
                                        <p:strVal val="visible"/>
                                      </p:to>
                                    </p:set>
                                    <p:anim calcmode="lin" valueType="num">
                                      <p:cBhvr additive="base">
                                        <p:cTn id="74" dur="500" fill="hold"/>
                                        <p:tgtEl>
                                          <p:spTgt spid="77"/>
                                        </p:tgtEl>
                                        <p:attrNameLst>
                                          <p:attrName>ppt_x</p:attrName>
                                        </p:attrNameLst>
                                      </p:cBhvr>
                                      <p:tavLst>
                                        <p:tav tm="0">
                                          <p:val>
                                            <p:strVal val="0-#ppt_w/2"/>
                                          </p:val>
                                        </p:tav>
                                        <p:tav tm="100000">
                                          <p:val>
                                            <p:strVal val="#ppt_x"/>
                                          </p:val>
                                        </p:tav>
                                      </p:tavLst>
                                    </p:anim>
                                    <p:anim calcmode="lin" valueType="num">
                                      <p:cBhvr additive="base">
                                        <p:cTn id="75" dur="500" fill="hold"/>
                                        <p:tgtEl>
                                          <p:spTgt spid="77"/>
                                        </p:tgtEl>
                                        <p:attrNameLst>
                                          <p:attrName>ppt_y</p:attrName>
                                        </p:attrNameLst>
                                      </p:cBhvr>
                                      <p:tavLst>
                                        <p:tav tm="0">
                                          <p:val>
                                            <p:strVal val="#ppt_y"/>
                                          </p:val>
                                        </p:tav>
                                        <p:tav tm="100000">
                                          <p:val>
                                            <p:strVal val="#ppt_y"/>
                                          </p:val>
                                        </p:tav>
                                      </p:tavLst>
                                    </p:anim>
                                  </p:childTnLst>
                                </p:cTn>
                              </p:par>
                              <p:par>
                                <p:cTn id="76" presetID="2" presetClass="entr" presetSubtype="8"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 calcmode="lin" valueType="num">
                                      <p:cBhvr additive="base">
                                        <p:cTn id="78" dur="500" fill="hold"/>
                                        <p:tgtEl>
                                          <p:spTgt spid="78"/>
                                        </p:tgtEl>
                                        <p:attrNameLst>
                                          <p:attrName>ppt_x</p:attrName>
                                        </p:attrNameLst>
                                      </p:cBhvr>
                                      <p:tavLst>
                                        <p:tav tm="0">
                                          <p:val>
                                            <p:strVal val="0-#ppt_w/2"/>
                                          </p:val>
                                        </p:tav>
                                        <p:tav tm="100000">
                                          <p:val>
                                            <p:strVal val="#ppt_x"/>
                                          </p:val>
                                        </p:tav>
                                      </p:tavLst>
                                    </p:anim>
                                    <p:anim calcmode="lin" valueType="num">
                                      <p:cBhvr additive="base">
                                        <p:cTn id="79" dur="500" fill="hold"/>
                                        <p:tgtEl>
                                          <p:spTgt spid="78"/>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0"/>
                                  </p:stCondLst>
                                  <p:childTnLst>
                                    <p:set>
                                      <p:cBhvr>
                                        <p:cTn id="81" dur="1" fill="hold">
                                          <p:stCondLst>
                                            <p:cond delay="0"/>
                                          </p:stCondLst>
                                        </p:cTn>
                                        <p:tgtEl>
                                          <p:spTgt spid="79"/>
                                        </p:tgtEl>
                                        <p:attrNameLst>
                                          <p:attrName>style.visibility</p:attrName>
                                        </p:attrNameLst>
                                      </p:cBhvr>
                                      <p:to>
                                        <p:strVal val="visible"/>
                                      </p:to>
                                    </p:set>
                                    <p:anim calcmode="lin" valueType="num">
                                      <p:cBhvr additive="base">
                                        <p:cTn id="82" dur="500" fill="hold"/>
                                        <p:tgtEl>
                                          <p:spTgt spid="79"/>
                                        </p:tgtEl>
                                        <p:attrNameLst>
                                          <p:attrName>ppt_x</p:attrName>
                                        </p:attrNameLst>
                                      </p:cBhvr>
                                      <p:tavLst>
                                        <p:tav tm="0">
                                          <p:val>
                                            <p:strVal val="0-#ppt_w/2"/>
                                          </p:val>
                                        </p:tav>
                                        <p:tav tm="100000">
                                          <p:val>
                                            <p:strVal val="#ppt_x"/>
                                          </p:val>
                                        </p:tav>
                                      </p:tavLst>
                                    </p:anim>
                                    <p:anim calcmode="lin" valueType="num">
                                      <p:cBhvr additive="base">
                                        <p:cTn id="83" dur="500" fill="hold"/>
                                        <p:tgtEl>
                                          <p:spTgt spid="79"/>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80"/>
                                        </p:tgtEl>
                                        <p:attrNameLst>
                                          <p:attrName>style.visibility</p:attrName>
                                        </p:attrNameLst>
                                      </p:cBhvr>
                                      <p:to>
                                        <p:strVal val="visible"/>
                                      </p:to>
                                    </p:set>
                                    <p:anim calcmode="lin" valueType="num">
                                      <p:cBhvr additive="base">
                                        <p:cTn id="86" dur="500" fill="hold"/>
                                        <p:tgtEl>
                                          <p:spTgt spid="80"/>
                                        </p:tgtEl>
                                        <p:attrNameLst>
                                          <p:attrName>ppt_x</p:attrName>
                                        </p:attrNameLst>
                                      </p:cBhvr>
                                      <p:tavLst>
                                        <p:tav tm="0">
                                          <p:val>
                                            <p:strVal val="0-#ppt_w/2"/>
                                          </p:val>
                                        </p:tav>
                                        <p:tav tm="100000">
                                          <p:val>
                                            <p:strVal val="#ppt_x"/>
                                          </p:val>
                                        </p:tav>
                                      </p:tavLst>
                                    </p:anim>
                                    <p:anim calcmode="lin" valueType="num">
                                      <p:cBhvr additive="base">
                                        <p:cTn id="87" dur="500" fill="hold"/>
                                        <p:tgtEl>
                                          <p:spTgt spid="80"/>
                                        </p:tgtEl>
                                        <p:attrNameLst>
                                          <p:attrName>ppt_y</p:attrName>
                                        </p:attrNameLst>
                                      </p:cBhvr>
                                      <p:tavLst>
                                        <p:tav tm="0">
                                          <p:val>
                                            <p:strVal val="#ppt_y"/>
                                          </p:val>
                                        </p:tav>
                                        <p:tav tm="100000">
                                          <p:val>
                                            <p:strVal val="#ppt_y"/>
                                          </p:val>
                                        </p:tav>
                                      </p:tavLst>
                                    </p:anim>
                                  </p:childTnLst>
                                </p:cTn>
                              </p:par>
                              <p:par>
                                <p:cTn id="88" presetID="2" presetClass="entr" presetSubtype="8" fill="hold" nodeType="withEffect">
                                  <p:stCondLst>
                                    <p:cond delay="0"/>
                                  </p:stCondLst>
                                  <p:childTnLst>
                                    <p:set>
                                      <p:cBhvr>
                                        <p:cTn id="89" dur="1" fill="hold">
                                          <p:stCondLst>
                                            <p:cond delay="0"/>
                                          </p:stCondLst>
                                        </p:cTn>
                                        <p:tgtEl>
                                          <p:spTgt spid="81"/>
                                        </p:tgtEl>
                                        <p:attrNameLst>
                                          <p:attrName>style.visibility</p:attrName>
                                        </p:attrNameLst>
                                      </p:cBhvr>
                                      <p:to>
                                        <p:strVal val="visible"/>
                                      </p:to>
                                    </p:set>
                                    <p:anim calcmode="lin" valueType="num">
                                      <p:cBhvr additive="base">
                                        <p:cTn id="90" dur="500" fill="hold"/>
                                        <p:tgtEl>
                                          <p:spTgt spid="81"/>
                                        </p:tgtEl>
                                        <p:attrNameLst>
                                          <p:attrName>ppt_x</p:attrName>
                                        </p:attrNameLst>
                                      </p:cBhvr>
                                      <p:tavLst>
                                        <p:tav tm="0">
                                          <p:val>
                                            <p:strVal val="0-#ppt_w/2"/>
                                          </p:val>
                                        </p:tav>
                                        <p:tav tm="100000">
                                          <p:val>
                                            <p:strVal val="#ppt_x"/>
                                          </p:val>
                                        </p:tav>
                                      </p:tavLst>
                                    </p:anim>
                                    <p:anim calcmode="lin" valueType="num">
                                      <p:cBhvr additive="base">
                                        <p:cTn id="91"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5" presetClass="emph" presetSubtype="0" fill="hold" grpId="2" nodeType="clickEffect">
                                  <p:stCondLst>
                                    <p:cond delay="0"/>
                                  </p:stCondLst>
                                  <p:childTnLst>
                                    <p:anim calcmode="discrete" valueType="str">
                                      <p:cBhvr>
                                        <p:cTn id="95" dur="1000" fill="hold"/>
                                        <p:tgtEl>
                                          <p:spTgt spid="80"/>
                                        </p:tgtEl>
                                        <p:attrNameLst>
                                          <p:attrName>style.visibility</p:attrName>
                                        </p:attrNameLst>
                                      </p:cBhvr>
                                      <p:tavLst>
                                        <p:tav tm="0">
                                          <p:val>
                                            <p:strVal val="hidden"/>
                                          </p:val>
                                        </p:tav>
                                        <p:tav tm="50000">
                                          <p:val>
                                            <p:strVal val="visible"/>
                                          </p:val>
                                        </p:tav>
                                      </p:tavLst>
                                    </p:anim>
                                  </p:childTnLst>
                                </p:cTn>
                              </p:par>
                              <p:par>
                                <p:cTn id="96" presetID="2" presetClass="entr" presetSubtype="8" fill="hold" nodeType="withEffect">
                                  <p:stCondLst>
                                    <p:cond delay="0"/>
                                  </p:stCondLst>
                                  <p:childTnLst>
                                    <p:set>
                                      <p:cBhvr>
                                        <p:cTn id="97" dur="1" fill="hold">
                                          <p:stCondLst>
                                            <p:cond delay="0"/>
                                          </p:stCondLst>
                                        </p:cTn>
                                        <p:tgtEl>
                                          <p:spTgt spid="10"/>
                                        </p:tgtEl>
                                        <p:attrNameLst>
                                          <p:attrName>style.visibility</p:attrName>
                                        </p:attrNameLst>
                                      </p:cBhvr>
                                      <p:to>
                                        <p:strVal val="visible"/>
                                      </p:to>
                                    </p:set>
                                    <p:anim calcmode="lin" valueType="num">
                                      <p:cBhvr additive="base">
                                        <p:cTn id="98" dur="500" fill="hold"/>
                                        <p:tgtEl>
                                          <p:spTgt spid="10"/>
                                        </p:tgtEl>
                                        <p:attrNameLst>
                                          <p:attrName>ppt_x</p:attrName>
                                        </p:attrNameLst>
                                      </p:cBhvr>
                                      <p:tavLst>
                                        <p:tav tm="0">
                                          <p:val>
                                            <p:strVal val="0-#ppt_w/2"/>
                                          </p:val>
                                        </p:tav>
                                        <p:tav tm="100000">
                                          <p:val>
                                            <p:strVal val="#ppt_x"/>
                                          </p:val>
                                        </p:tav>
                                      </p:tavLst>
                                    </p:anim>
                                    <p:anim calcmode="lin" valueType="num">
                                      <p:cBhvr additive="base">
                                        <p:cTn id="9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35" presetClass="emph" presetSubtype="0" fill="hold" grpId="1" nodeType="clickEffect">
                                  <p:stCondLst>
                                    <p:cond delay="0"/>
                                  </p:stCondLst>
                                  <p:childTnLst>
                                    <p:anim calcmode="discrete" valueType="str">
                                      <p:cBhvr>
                                        <p:cTn id="103" dur="1000" fill="hold"/>
                                        <p:tgtEl>
                                          <p:spTgt spid="79"/>
                                        </p:tgtEl>
                                        <p:attrNameLst>
                                          <p:attrName>style.visibility</p:attrName>
                                        </p:attrNameLst>
                                      </p:cBhvr>
                                      <p:tavLst>
                                        <p:tav tm="0">
                                          <p:val>
                                            <p:strVal val="hidden"/>
                                          </p:val>
                                        </p:tav>
                                        <p:tav tm="50000">
                                          <p:val>
                                            <p:strVal val="visible"/>
                                          </p:val>
                                        </p:tav>
                                      </p:tavLst>
                                    </p:anim>
                                  </p:childTnLst>
                                </p:cTn>
                              </p:par>
                              <p:par>
                                <p:cTn id="104" presetID="2" presetClass="entr" presetSubtype="8" fill="hold" nodeType="withEffect">
                                  <p:stCondLst>
                                    <p:cond delay="0"/>
                                  </p:stCondLst>
                                  <p:childTnLst>
                                    <p:set>
                                      <p:cBhvr>
                                        <p:cTn id="105" dur="1" fill="hold">
                                          <p:stCondLst>
                                            <p:cond delay="0"/>
                                          </p:stCondLst>
                                        </p:cTn>
                                        <p:tgtEl>
                                          <p:spTgt spid="7"/>
                                        </p:tgtEl>
                                        <p:attrNameLst>
                                          <p:attrName>style.visibility</p:attrName>
                                        </p:attrNameLst>
                                      </p:cBhvr>
                                      <p:to>
                                        <p:strVal val="visible"/>
                                      </p:to>
                                    </p:set>
                                    <p:anim calcmode="lin" valueType="num">
                                      <p:cBhvr additive="base">
                                        <p:cTn id="106" dur="500" fill="hold"/>
                                        <p:tgtEl>
                                          <p:spTgt spid="7"/>
                                        </p:tgtEl>
                                        <p:attrNameLst>
                                          <p:attrName>ppt_x</p:attrName>
                                        </p:attrNameLst>
                                      </p:cBhvr>
                                      <p:tavLst>
                                        <p:tav tm="0">
                                          <p:val>
                                            <p:strVal val="0-#ppt_w/2"/>
                                          </p:val>
                                        </p:tav>
                                        <p:tav tm="100000">
                                          <p:val>
                                            <p:strVal val="#ppt_x"/>
                                          </p:val>
                                        </p:tav>
                                      </p:tavLst>
                                    </p:anim>
                                    <p:anim calcmode="lin" valueType="num">
                                      <p:cBhvr additive="base">
                                        <p:cTn id="10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35" presetClass="emph" presetSubtype="0" fill="hold" grpId="1" nodeType="clickEffect">
                                  <p:stCondLst>
                                    <p:cond delay="0"/>
                                  </p:stCondLst>
                                  <p:childTnLst>
                                    <p:anim calcmode="discrete" valueType="str">
                                      <p:cBhvr>
                                        <p:cTn id="111" dur="1000" fill="hold"/>
                                        <p:tgtEl>
                                          <p:spTgt spid="78"/>
                                        </p:tgtEl>
                                        <p:attrNameLst>
                                          <p:attrName>style.visibility</p:attrName>
                                        </p:attrNameLst>
                                      </p:cBhvr>
                                      <p:tavLst>
                                        <p:tav tm="0">
                                          <p:val>
                                            <p:strVal val="hidden"/>
                                          </p:val>
                                        </p:tav>
                                        <p:tav tm="50000">
                                          <p:val>
                                            <p:strVal val="visible"/>
                                          </p:val>
                                        </p:tav>
                                      </p:tavLst>
                                    </p:anim>
                                  </p:childTnLst>
                                </p:cTn>
                              </p:par>
                              <p:par>
                                <p:cTn id="112" presetID="2" presetClass="entr" presetSubtype="8" fill="hold" nodeType="withEffect">
                                  <p:stCondLst>
                                    <p:cond delay="0"/>
                                  </p:stCondLst>
                                  <p:childTnLst>
                                    <p:set>
                                      <p:cBhvr>
                                        <p:cTn id="113" dur="1" fill="hold">
                                          <p:stCondLst>
                                            <p:cond delay="0"/>
                                          </p:stCondLst>
                                        </p:cTn>
                                        <p:tgtEl>
                                          <p:spTgt spid="19"/>
                                        </p:tgtEl>
                                        <p:attrNameLst>
                                          <p:attrName>style.visibility</p:attrName>
                                        </p:attrNameLst>
                                      </p:cBhvr>
                                      <p:to>
                                        <p:strVal val="visible"/>
                                      </p:to>
                                    </p:set>
                                    <p:anim calcmode="lin" valueType="num">
                                      <p:cBhvr additive="base">
                                        <p:cTn id="114" dur="500" fill="hold"/>
                                        <p:tgtEl>
                                          <p:spTgt spid="19"/>
                                        </p:tgtEl>
                                        <p:attrNameLst>
                                          <p:attrName>ppt_x</p:attrName>
                                        </p:attrNameLst>
                                      </p:cBhvr>
                                      <p:tavLst>
                                        <p:tav tm="0">
                                          <p:val>
                                            <p:strVal val="0-#ppt_w/2"/>
                                          </p:val>
                                        </p:tav>
                                        <p:tav tm="100000">
                                          <p:val>
                                            <p:strVal val="#ppt_x"/>
                                          </p:val>
                                        </p:tav>
                                      </p:tavLst>
                                    </p:anim>
                                    <p:anim calcmode="lin" valueType="num">
                                      <p:cBhvr additive="base">
                                        <p:cTn id="115"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35" presetClass="emph" presetSubtype="0" fill="hold" grpId="1" nodeType="clickEffect">
                                  <p:stCondLst>
                                    <p:cond delay="0"/>
                                  </p:stCondLst>
                                  <p:childTnLst>
                                    <p:anim calcmode="discrete" valueType="str">
                                      <p:cBhvr>
                                        <p:cTn id="119" dur="1000" fill="hold"/>
                                        <p:tgtEl>
                                          <p:spTgt spid="77"/>
                                        </p:tgtEl>
                                        <p:attrNameLst>
                                          <p:attrName>style.visibility</p:attrName>
                                        </p:attrNameLst>
                                      </p:cBhvr>
                                      <p:tavLst>
                                        <p:tav tm="0">
                                          <p:val>
                                            <p:strVal val="hidden"/>
                                          </p:val>
                                        </p:tav>
                                        <p:tav tm="50000">
                                          <p:val>
                                            <p:strVal val="visible"/>
                                          </p:val>
                                        </p:tav>
                                      </p:tavLst>
                                    </p:anim>
                                  </p:childTnLst>
                                </p:cTn>
                              </p:par>
                              <p:par>
                                <p:cTn id="120" presetID="2" presetClass="entr" presetSubtype="8" fill="hold" nodeType="withEffect">
                                  <p:stCondLst>
                                    <p:cond delay="0"/>
                                  </p:stCondLst>
                                  <p:childTnLst>
                                    <p:set>
                                      <p:cBhvr>
                                        <p:cTn id="121" dur="1" fill="hold">
                                          <p:stCondLst>
                                            <p:cond delay="0"/>
                                          </p:stCondLst>
                                        </p:cTn>
                                        <p:tgtEl>
                                          <p:spTgt spid="16"/>
                                        </p:tgtEl>
                                        <p:attrNameLst>
                                          <p:attrName>style.visibility</p:attrName>
                                        </p:attrNameLst>
                                      </p:cBhvr>
                                      <p:to>
                                        <p:strVal val="visible"/>
                                      </p:to>
                                    </p:set>
                                    <p:anim calcmode="lin" valueType="num">
                                      <p:cBhvr additive="base">
                                        <p:cTn id="122" dur="500" fill="hold"/>
                                        <p:tgtEl>
                                          <p:spTgt spid="16"/>
                                        </p:tgtEl>
                                        <p:attrNameLst>
                                          <p:attrName>ppt_x</p:attrName>
                                        </p:attrNameLst>
                                      </p:cBhvr>
                                      <p:tavLst>
                                        <p:tav tm="0">
                                          <p:val>
                                            <p:strVal val="0-#ppt_w/2"/>
                                          </p:val>
                                        </p:tav>
                                        <p:tav tm="100000">
                                          <p:val>
                                            <p:strVal val="#ppt_x"/>
                                          </p:val>
                                        </p:tav>
                                      </p:tavLst>
                                    </p:anim>
                                    <p:anim calcmode="lin" valueType="num">
                                      <p:cBhvr additive="base">
                                        <p:cTn id="12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42" grpId="0" bldLvl="0" animBg="1"/>
      <p:bldP spid="42" grpId="1" bldLvl="0" animBg="1"/>
      <p:bldP spid="47" grpId="0" bldLvl="0" animBg="1"/>
      <p:bldP spid="47" grpId="1" bldLvl="0" animBg="1"/>
      <p:bldP spid="51" grpId="0" bldLvl="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2"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21801" y="345743"/>
            <a:ext cx="2628796" cy="645160"/>
          </a:xfrm>
          <a:prstGeom prst="rect">
            <a:avLst/>
          </a:prstGeom>
          <a:noFill/>
        </p:spPr>
        <p:txBody>
          <a:bodyPr wrap="square" rtlCol="0">
            <a:spAutoFit/>
            <a:scene3d>
              <a:camera prst="orthographicFront">
                <a:rot lat="0" lon="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150" normalizeH="0" baseline="0" noProof="0" dirty="0">
                <a:ln>
                  <a:noFill/>
                </a:ln>
                <a:solidFill>
                  <a:srgbClr val="DFA117"/>
                </a:solidFill>
                <a:effectLst/>
                <a:uLnTx/>
                <a:uFillTx/>
                <a:latin typeface="Open Sans" panose="020B0606030504020204" pitchFamily="34" charset="0"/>
                <a:ea typeface="宋体" panose="02010600030101010101" pitchFamily="2" charset="-122"/>
                <a:cs typeface="Open Sans" panose="020B0606030504020204" pitchFamily="34" charset="0"/>
              </a:rPr>
              <a:t>微信小程序</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4397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kumimoji="0" lang="zh-CN" altLang="en-US"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2" name="组合 1">
            <a:extLst>
              <a:ext uri="{FF2B5EF4-FFF2-40B4-BE49-F238E27FC236}">
                <a16:creationId xmlns:a16="http://schemas.microsoft.com/office/drawing/2014/main" id="{0B3004CF-9956-4341-B2BD-6A7529B1828F}"/>
              </a:ext>
            </a:extLst>
          </p:cNvPr>
          <p:cNvGrpSpPr/>
          <p:nvPr/>
        </p:nvGrpSpPr>
        <p:grpSpPr>
          <a:xfrm>
            <a:off x="709540" y="2811595"/>
            <a:ext cx="2808141" cy="994401"/>
            <a:chOff x="576537" y="2903036"/>
            <a:chExt cx="2808141" cy="994401"/>
          </a:xfrm>
        </p:grpSpPr>
        <p:sp>
          <p:nvSpPr>
            <p:cNvPr id="36" name="圆角矩形 48">
              <a:extLst>
                <a:ext uri="{FF2B5EF4-FFF2-40B4-BE49-F238E27FC236}">
                  <a16:creationId xmlns:a16="http://schemas.microsoft.com/office/drawing/2014/main" id="{A71FA697-7F3E-442E-811C-3BA6CCE1B865}"/>
                </a:ext>
              </a:extLst>
            </p:cNvPr>
            <p:cNvSpPr/>
            <p:nvPr/>
          </p:nvSpPr>
          <p:spPr>
            <a:xfrm>
              <a:off x="576537" y="2903036"/>
              <a:ext cx="2808141" cy="994401"/>
            </a:xfrm>
            <a:prstGeom prst="roundRect">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647485" y="2923182"/>
              <a:ext cx="2666243" cy="954107"/>
            </a:xfrm>
            <a:prstGeom prst="rect">
              <a:avLst/>
            </a:prstGeom>
            <a:solidFill>
              <a:srgbClr val="DFA11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智能生成</a:t>
              </a:r>
              <a:endPar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健康评估报告</a:t>
              </a:r>
            </a:p>
          </p:txBody>
        </p:sp>
      </p:grpSp>
      <p:sp>
        <p:nvSpPr>
          <p:cNvPr id="51" name="虚尾箭头 50"/>
          <p:cNvSpPr/>
          <p:nvPr/>
        </p:nvSpPr>
        <p:spPr>
          <a:xfrm>
            <a:off x="4508338" y="3080196"/>
            <a:ext cx="1310640" cy="457200"/>
          </a:xfrm>
          <a:prstGeom prst="stripedRightArrow">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20" name="图片 19" descr="图片包含 屏幕截图&#10;&#10;已生成极高可信度的说明">
            <a:extLst>
              <a:ext uri="{FF2B5EF4-FFF2-40B4-BE49-F238E27FC236}">
                <a16:creationId xmlns:a16="http://schemas.microsoft.com/office/drawing/2014/main" id="{5A80C370-C338-40D2-B7D3-57627F0F28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41" b="7601"/>
          <a:stretch/>
        </p:blipFill>
        <p:spPr>
          <a:xfrm>
            <a:off x="6809635" y="274684"/>
            <a:ext cx="4446461" cy="6320233"/>
          </a:xfrm>
          <a:prstGeom prst="rect">
            <a:avLst/>
          </a:prstGeom>
        </p:spPr>
      </p:pic>
      <p:pic>
        <p:nvPicPr>
          <p:cNvPr id="25" name="图片 24" descr="图片包含 屏幕截图, 文字&#10;&#10;已生成极高可信度的说明">
            <a:extLst>
              <a:ext uri="{FF2B5EF4-FFF2-40B4-BE49-F238E27FC236}">
                <a16:creationId xmlns:a16="http://schemas.microsoft.com/office/drawing/2014/main" id="{00821756-BD81-4A22-AD4B-AD6E725E52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703" b="7365"/>
          <a:stretch/>
        </p:blipFill>
        <p:spPr>
          <a:xfrm>
            <a:off x="6809635" y="274684"/>
            <a:ext cx="4446461" cy="6384605"/>
          </a:xfrm>
          <a:prstGeom prst="rect">
            <a:avLst/>
          </a:prstGeom>
        </p:spPr>
      </p:pic>
    </p:spTree>
    <p:extLst>
      <p:ext uri="{BB962C8B-B14F-4D97-AF65-F5344CB8AC3E}">
        <p14:creationId xmlns:p14="http://schemas.microsoft.com/office/powerpoint/2010/main" val="1066531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2500"/>
                            </p:stCondLst>
                            <p:childTnLst>
                              <p:par>
                                <p:cTn id="21" presetID="2" presetClass="entr" presetSubtype="8"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0-#ppt_w/2"/>
                                          </p:val>
                                        </p:tav>
                                        <p:tav tm="100000">
                                          <p:val>
                                            <p:strVal val="#ppt_x"/>
                                          </p:val>
                                        </p:tav>
                                      </p:tavLst>
                                    </p:anim>
                                    <p:anim calcmode="lin" valueType="num">
                                      <p:cBhvr additive="base">
                                        <p:cTn id="24" dur="500" fill="hold"/>
                                        <p:tgtEl>
                                          <p:spTgt spid="51"/>
                                        </p:tgtEl>
                                        <p:attrNameLst>
                                          <p:attrName>ppt_y</p:attrName>
                                        </p:attrNameLst>
                                      </p:cBhvr>
                                      <p:tavLst>
                                        <p:tav tm="0">
                                          <p:val>
                                            <p:strVal val="#ppt_y"/>
                                          </p:val>
                                        </p:tav>
                                        <p:tav tm="100000">
                                          <p:val>
                                            <p:strVal val="#ppt_y"/>
                                          </p:val>
                                        </p:tav>
                                      </p:tavLst>
                                    </p:anim>
                                  </p:childTnLst>
                                </p:cTn>
                              </p:par>
                            </p:childTnLst>
                          </p:cTn>
                        </p:par>
                        <p:par>
                          <p:cTn id="25" fill="hold">
                            <p:stCondLst>
                              <p:cond delay="3000"/>
                            </p:stCondLst>
                            <p:childTnLst>
                              <p:par>
                                <p:cTn id="26" presetID="2" presetClass="entr" presetSubtype="8"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0-#ppt_w/2"/>
                                          </p:val>
                                        </p:tav>
                                        <p:tav tm="100000">
                                          <p:val>
                                            <p:strVal val="#ppt_x"/>
                                          </p:val>
                                        </p:tav>
                                      </p:tavLst>
                                    </p:anim>
                                    <p:anim calcmode="lin" valueType="num">
                                      <p:cBhvr additive="base">
                                        <p:cTn id="29"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0"/>
                                        </p:tgtEl>
                                        <p:attrNameLst>
                                          <p:attrName>style.visibility</p:attrName>
                                        </p:attrNameLst>
                                      </p:cBhvr>
                                      <p:to>
                                        <p:strVal val="hidden"/>
                                      </p:to>
                                    </p:set>
                                  </p:childTnLst>
                                </p:cTn>
                              </p:par>
                            </p:childTnLst>
                          </p:cTn>
                        </p:par>
                        <p:par>
                          <p:cTn id="34" fill="hold">
                            <p:stCondLst>
                              <p:cond delay="0"/>
                            </p:stCondLst>
                            <p:childTnLst>
                              <p:par>
                                <p:cTn id="35" presetID="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51"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21801" y="345743"/>
            <a:ext cx="2628796" cy="645160"/>
          </a:xfrm>
          <a:prstGeom prst="rect">
            <a:avLst/>
          </a:prstGeom>
          <a:noFill/>
        </p:spPr>
        <p:txBody>
          <a:bodyPr wrap="square" rtlCol="0">
            <a:spAutoFit/>
            <a:scene3d>
              <a:camera prst="orthographicFront">
                <a:rot lat="0" lon="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150" normalizeH="0" baseline="0" noProof="0" dirty="0">
                <a:ln>
                  <a:noFill/>
                </a:ln>
                <a:solidFill>
                  <a:srgbClr val="DFA117"/>
                </a:solidFill>
                <a:effectLst/>
                <a:uLnTx/>
                <a:uFillTx/>
                <a:latin typeface="Open Sans" panose="020B0606030504020204" pitchFamily="34" charset="0"/>
                <a:ea typeface="宋体" panose="02010600030101010101" pitchFamily="2" charset="-122"/>
                <a:cs typeface="Open Sans" panose="020B0606030504020204" pitchFamily="34" charset="0"/>
              </a:rPr>
              <a:t>微信小程序</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4397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kumimoji="0" lang="zh-CN" altLang="en-US"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5" name="组合 4">
            <a:extLst>
              <a:ext uri="{FF2B5EF4-FFF2-40B4-BE49-F238E27FC236}">
                <a16:creationId xmlns:a16="http://schemas.microsoft.com/office/drawing/2014/main" id="{0EA0B084-81D6-44B6-989E-108608AB9125}"/>
              </a:ext>
            </a:extLst>
          </p:cNvPr>
          <p:cNvGrpSpPr/>
          <p:nvPr/>
        </p:nvGrpSpPr>
        <p:grpSpPr>
          <a:xfrm>
            <a:off x="450574" y="2686278"/>
            <a:ext cx="3631095" cy="1487037"/>
            <a:chOff x="450574" y="2886180"/>
            <a:chExt cx="3631095" cy="1487037"/>
          </a:xfrm>
        </p:grpSpPr>
        <p:sp>
          <p:nvSpPr>
            <p:cNvPr id="19" name="圆角矩形 48">
              <a:extLst>
                <a:ext uri="{FF2B5EF4-FFF2-40B4-BE49-F238E27FC236}">
                  <a16:creationId xmlns:a16="http://schemas.microsoft.com/office/drawing/2014/main" id="{A46898D7-6628-4660-A3C1-50B8A154B439}"/>
                </a:ext>
              </a:extLst>
            </p:cNvPr>
            <p:cNvSpPr/>
            <p:nvPr/>
          </p:nvSpPr>
          <p:spPr>
            <a:xfrm>
              <a:off x="450574" y="2886180"/>
              <a:ext cx="3631095" cy="1487037"/>
            </a:xfrm>
            <a:prstGeom prst="roundRect">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518778" y="3182909"/>
              <a:ext cx="3494685" cy="954107"/>
            </a:xfrm>
            <a:prstGeom prst="rect">
              <a:avLst/>
            </a:prstGeom>
            <a:solidFill>
              <a:srgbClr val="DFA11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Calibri"/>
                  <a:ea typeface="宋体" panose="02010600030101010101" pitchFamily="2" charset="-122"/>
                </a:rPr>
                <a:t>智能提醒</a:t>
              </a:r>
              <a:endParaRPr lang="en-US" altLang="zh-CN" sz="2800" dirty="0">
                <a:solidFill>
                  <a:prstClr val="white"/>
                </a:solidFill>
                <a:latin typeface="Calibri"/>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Calibri"/>
                  <a:ea typeface="宋体" panose="02010600030101010101" pitchFamily="2" charset="-122"/>
                </a:rPr>
                <a:t>关联用户的健康状况</a:t>
              </a:r>
              <a:endParaRPr lang="en-US" altLang="zh-CN" sz="2800" dirty="0">
                <a:solidFill>
                  <a:prstClr val="white"/>
                </a:solidFill>
                <a:latin typeface="Calibri"/>
                <a:ea typeface="宋体" panose="02010600030101010101" pitchFamily="2" charset="-122"/>
              </a:endParaRPr>
            </a:p>
          </p:txBody>
        </p:sp>
      </p:grpSp>
      <p:sp>
        <p:nvSpPr>
          <p:cNvPr id="51" name="虚尾箭头 50"/>
          <p:cNvSpPr/>
          <p:nvPr/>
        </p:nvSpPr>
        <p:spPr>
          <a:xfrm>
            <a:off x="4776700" y="3201196"/>
            <a:ext cx="1310640" cy="457200"/>
          </a:xfrm>
          <a:prstGeom prst="stripedRightArrow">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9" name="图片 8">
            <a:extLst>
              <a:ext uri="{FF2B5EF4-FFF2-40B4-BE49-F238E27FC236}">
                <a16:creationId xmlns:a16="http://schemas.microsoft.com/office/drawing/2014/main" id="{28E7311B-A2BC-4D77-AE50-0B79580CFB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2371" y="797"/>
            <a:ext cx="3857625" cy="6858000"/>
          </a:xfrm>
          <a:prstGeom prst="rect">
            <a:avLst/>
          </a:prstGeom>
        </p:spPr>
      </p:pic>
    </p:spTree>
    <p:extLst>
      <p:ext uri="{BB962C8B-B14F-4D97-AF65-F5344CB8AC3E}">
        <p14:creationId xmlns:p14="http://schemas.microsoft.com/office/powerpoint/2010/main" val="77327717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500"/>
                            </p:stCondLst>
                            <p:childTnLst>
                              <p:par>
                                <p:cTn id="21" presetID="2" presetClass="entr" presetSubtype="8"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0-#ppt_w/2"/>
                                          </p:val>
                                        </p:tav>
                                        <p:tav tm="100000">
                                          <p:val>
                                            <p:strVal val="#ppt_x"/>
                                          </p:val>
                                        </p:tav>
                                      </p:tavLst>
                                    </p:anim>
                                    <p:anim calcmode="lin" valueType="num">
                                      <p:cBhvr additive="base">
                                        <p:cTn id="24" dur="500" fill="hold"/>
                                        <p:tgtEl>
                                          <p:spTgt spid="51"/>
                                        </p:tgtEl>
                                        <p:attrNameLst>
                                          <p:attrName>ppt_y</p:attrName>
                                        </p:attrNameLst>
                                      </p:cBhvr>
                                      <p:tavLst>
                                        <p:tav tm="0">
                                          <p:val>
                                            <p:strVal val="#ppt_y"/>
                                          </p:val>
                                        </p:tav>
                                        <p:tav tm="100000">
                                          <p:val>
                                            <p:strVal val="#ppt_y"/>
                                          </p:val>
                                        </p:tav>
                                      </p:tavLst>
                                    </p:anim>
                                  </p:childTnLst>
                                </p:cTn>
                              </p:par>
                            </p:childTnLst>
                          </p:cTn>
                        </p:par>
                        <p:par>
                          <p:cTn id="25" fill="hold">
                            <p:stCondLst>
                              <p:cond delay="3000"/>
                            </p:stCondLst>
                            <p:childTnLst>
                              <p:par>
                                <p:cTn id="26" presetID="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0-#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51"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21801" y="345743"/>
            <a:ext cx="2628796" cy="645160"/>
          </a:xfrm>
          <a:prstGeom prst="rect">
            <a:avLst/>
          </a:prstGeom>
          <a:noFill/>
        </p:spPr>
        <p:txBody>
          <a:bodyPr wrap="square" rtlCol="0">
            <a:spAutoFit/>
            <a:scene3d>
              <a:camera prst="orthographicFront">
                <a:rot lat="0" lon="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150" normalizeH="0" baseline="0" noProof="0" dirty="0">
                <a:ln>
                  <a:noFill/>
                </a:ln>
                <a:solidFill>
                  <a:srgbClr val="DFA117"/>
                </a:solidFill>
                <a:effectLst/>
                <a:uLnTx/>
                <a:uFillTx/>
                <a:latin typeface="Open Sans" panose="020B0606030504020204" pitchFamily="34" charset="0"/>
                <a:ea typeface="宋体" panose="02010600030101010101" pitchFamily="2" charset="-122"/>
                <a:cs typeface="Open Sans" panose="020B0606030504020204" pitchFamily="34" charset="0"/>
              </a:rPr>
              <a:t>微信小程序</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4397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kumimoji="0" lang="zh-CN" altLang="en-US"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2" name="组合 1">
            <a:extLst>
              <a:ext uri="{FF2B5EF4-FFF2-40B4-BE49-F238E27FC236}">
                <a16:creationId xmlns:a16="http://schemas.microsoft.com/office/drawing/2014/main" id="{C02E746F-9708-4AE3-B973-7677AFBC3D13}"/>
              </a:ext>
            </a:extLst>
          </p:cNvPr>
          <p:cNvGrpSpPr/>
          <p:nvPr/>
        </p:nvGrpSpPr>
        <p:grpSpPr>
          <a:xfrm>
            <a:off x="503373" y="2948238"/>
            <a:ext cx="3467062" cy="994401"/>
            <a:chOff x="418573" y="2665606"/>
            <a:chExt cx="3177115" cy="994401"/>
          </a:xfrm>
        </p:grpSpPr>
        <p:sp>
          <p:nvSpPr>
            <p:cNvPr id="19" name="圆角矩形 48">
              <a:extLst>
                <a:ext uri="{FF2B5EF4-FFF2-40B4-BE49-F238E27FC236}">
                  <a16:creationId xmlns:a16="http://schemas.microsoft.com/office/drawing/2014/main" id="{AD48DE2F-9487-4CFF-BC3F-023491E0D4A4}"/>
                </a:ext>
              </a:extLst>
            </p:cNvPr>
            <p:cNvSpPr/>
            <p:nvPr/>
          </p:nvSpPr>
          <p:spPr>
            <a:xfrm>
              <a:off x="418573" y="2665606"/>
              <a:ext cx="3177115" cy="994401"/>
            </a:xfrm>
            <a:prstGeom prst="roundRect">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48581" y="2901196"/>
              <a:ext cx="3117098" cy="523220"/>
            </a:xfrm>
            <a:prstGeom prst="rect">
              <a:avLst/>
            </a:prstGeom>
            <a:solidFill>
              <a:srgbClr val="DFA11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健康评估分数排名</a:t>
              </a:r>
            </a:p>
          </p:txBody>
        </p:sp>
      </p:grpSp>
      <p:sp>
        <p:nvSpPr>
          <p:cNvPr id="51" name="虚尾箭头 50"/>
          <p:cNvSpPr/>
          <p:nvPr/>
        </p:nvSpPr>
        <p:spPr>
          <a:xfrm>
            <a:off x="4716511" y="3216838"/>
            <a:ext cx="1310640" cy="457200"/>
          </a:xfrm>
          <a:prstGeom prst="stripedRightArrow">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7" name="图片 6" descr="图片包含 屏幕截图&#10;&#10;已生成极高可信度的说明">
            <a:extLst>
              <a:ext uri="{FF2B5EF4-FFF2-40B4-BE49-F238E27FC236}">
                <a16:creationId xmlns:a16="http://schemas.microsoft.com/office/drawing/2014/main" id="{C463B70A-0273-49AA-BB0B-D3AE475631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00" b="8133"/>
          <a:stretch/>
        </p:blipFill>
        <p:spPr>
          <a:xfrm>
            <a:off x="6773227" y="258755"/>
            <a:ext cx="4373309" cy="6373368"/>
          </a:xfrm>
          <a:prstGeom prst="rect">
            <a:avLst/>
          </a:prstGeom>
        </p:spPr>
      </p:pic>
    </p:spTree>
    <p:extLst>
      <p:ext uri="{BB962C8B-B14F-4D97-AF65-F5344CB8AC3E}">
        <p14:creationId xmlns:p14="http://schemas.microsoft.com/office/powerpoint/2010/main" val="24350808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2500"/>
                            </p:stCondLst>
                            <p:childTnLst>
                              <p:par>
                                <p:cTn id="21" presetID="2" presetClass="entr" presetSubtype="8"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0-#ppt_w/2"/>
                                          </p:val>
                                        </p:tav>
                                        <p:tav tm="100000">
                                          <p:val>
                                            <p:strVal val="#ppt_x"/>
                                          </p:val>
                                        </p:tav>
                                      </p:tavLst>
                                    </p:anim>
                                    <p:anim calcmode="lin" valueType="num">
                                      <p:cBhvr additive="base">
                                        <p:cTn id="24" dur="500" fill="hold"/>
                                        <p:tgtEl>
                                          <p:spTgt spid="51"/>
                                        </p:tgtEl>
                                        <p:attrNameLst>
                                          <p:attrName>ppt_y</p:attrName>
                                        </p:attrNameLst>
                                      </p:cBhvr>
                                      <p:tavLst>
                                        <p:tav tm="0">
                                          <p:val>
                                            <p:strVal val="#ppt_y"/>
                                          </p:val>
                                        </p:tav>
                                        <p:tav tm="100000">
                                          <p:val>
                                            <p:strVal val="#ppt_y"/>
                                          </p:val>
                                        </p:tav>
                                      </p:tavLst>
                                    </p:anim>
                                  </p:childTnLst>
                                </p:cTn>
                              </p:par>
                            </p:childTnLst>
                          </p:cTn>
                        </p:par>
                        <p:par>
                          <p:cTn id="25" fill="hold">
                            <p:stCondLst>
                              <p:cond delay="3000"/>
                            </p:stCondLst>
                            <p:childTnLst>
                              <p:par>
                                <p:cTn id="26" presetID="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5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95310A2-0D2B-4F0D-BDEE-421A49C6F0F6}"/>
              </a:ext>
            </a:extLst>
          </p:cNvPr>
          <p:cNvPicPr>
            <a:picLocks noChangeAspect="1"/>
          </p:cNvPicPr>
          <p:nvPr/>
        </p:nvPicPr>
        <p:blipFill rotWithShape="1">
          <a:blip r:embed="rId3">
            <a:extLst>
              <a:ext uri="{28A0092B-C50C-407E-A947-70E740481C1C}">
                <a14:useLocalDpi xmlns:a14="http://schemas.microsoft.com/office/drawing/2010/main" val="0"/>
              </a:ext>
            </a:extLst>
          </a:blip>
          <a:srcRect b="5459"/>
          <a:stretch/>
        </p:blipFill>
        <p:spPr>
          <a:xfrm>
            <a:off x="0" y="4178808"/>
            <a:ext cx="4480560" cy="2679192"/>
          </a:xfrm>
          <a:prstGeom prst="rect">
            <a:avLst/>
          </a:prstGeom>
        </p:spPr>
      </p:pic>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21801" y="345743"/>
            <a:ext cx="2628796" cy="645160"/>
          </a:xfrm>
          <a:prstGeom prst="rect">
            <a:avLst/>
          </a:prstGeom>
          <a:noFill/>
        </p:spPr>
        <p:txBody>
          <a:bodyPr wrap="square" rtlCol="0">
            <a:spAutoFit/>
            <a:scene3d>
              <a:camera prst="orthographicFront">
                <a:rot lat="0" lon="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150" normalizeH="0" baseline="0" noProof="0" dirty="0">
                <a:ln>
                  <a:noFill/>
                </a:ln>
                <a:solidFill>
                  <a:srgbClr val="DFA117"/>
                </a:solidFill>
                <a:effectLst/>
                <a:uLnTx/>
                <a:uFillTx/>
                <a:latin typeface="Open Sans" panose="020B0606030504020204" pitchFamily="34" charset="0"/>
                <a:ea typeface="宋体" panose="02010600030101010101" pitchFamily="2" charset="-122"/>
                <a:cs typeface="Open Sans" panose="020B0606030504020204" pitchFamily="34" charset="0"/>
              </a:rPr>
              <a:t>微信小程序</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4397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kumimoji="0" lang="zh-CN" altLang="en-US"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7" name="组合 6">
            <a:extLst>
              <a:ext uri="{FF2B5EF4-FFF2-40B4-BE49-F238E27FC236}">
                <a16:creationId xmlns:a16="http://schemas.microsoft.com/office/drawing/2014/main" id="{9160BE9D-39FB-4C9C-9FB4-A1DFD925C072}"/>
              </a:ext>
            </a:extLst>
          </p:cNvPr>
          <p:cNvGrpSpPr/>
          <p:nvPr/>
        </p:nvGrpSpPr>
        <p:grpSpPr>
          <a:xfrm>
            <a:off x="763154" y="2846563"/>
            <a:ext cx="2996179" cy="994401"/>
            <a:chOff x="339204" y="2665606"/>
            <a:chExt cx="2996179" cy="994401"/>
          </a:xfrm>
        </p:grpSpPr>
        <p:sp>
          <p:nvSpPr>
            <p:cNvPr id="21" name="圆角矩形 48">
              <a:extLst>
                <a:ext uri="{FF2B5EF4-FFF2-40B4-BE49-F238E27FC236}">
                  <a16:creationId xmlns:a16="http://schemas.microsoft.com/office/drawing/2014/main" id="{C73C82F2-FBD6-46BD-AF29-CAE65C1A6F15}"/>
                </a:ext>
              </a:extLst>
            </p:cNvPr>
            <p:cNvSpPr/>
            <p:nvPr/>
          </p:nvSpPr>
          <p:spPr>
            <a:xfrm>
              <a:off x="339204" y="2665606"/>
              <a:ext cx="2996179" cy="994401"/>
            </a:xfrm>
            <a:prstGeom prst="roundRect">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14980" y="2931975"/>
              <a:ext cx="2858135" cy="461665"/>
            </a:xfrm>
            <a:prstGeom prst="rect">
              <a:avLst/>
            </a:prstGeom>
            <a:solidFill>
              <a:srgbClr val="DFA11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大数据分析</a:t>
              </a:r>
            </a:p>
          </p:txBody>
        </p:sp>
      </p:grpSp>
      <p:sp>
        <p:nvSpPr>
          <p:cNvPr id="23" name="虚尾箭头 50">
            <a:extLst>
              <a:ext uri="{FF2B5EF4-FFF2-40B4-BE49-F238E27FC236}">
                <a16:creationId xmlns:a16="http://schemas.microsoft.com/office/drawing/2014/main" id="{E9146346-30C5-4E77-9E79-F197B1D7BDBA}"/>
              </a:ext>
            </a:extLst>
          </p:cNvPr>
          <p:cNvSpPr/>
          <p:nvPr/>
        </p:nvSpPr>
        <p:spPr>
          <a:xfrm>
            <a:off x="4699789" y="3141855"/>
            <a:ext cx="1310640" cy="403816"/>
          </a:xfrm>
          <a:prstGeom prst="stripedRightArrow">
            <a:avLst/>
          </a:prstGeom>
          <a:solidFill>
            <a:srgbClr val="DFA1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13" name="图片 12" descr="图片包含 屏幕截图&#10;&#10;已生成极高可信度的说明">
            <a:extLst>
              <a:ext uri="{FF2B5EF4-FFF2-40B4-BE49-F238E27FC236}">
                <a16:creationId xmlns:a16="http://schemas.microsoft.com/office/drawing/2014/main" id="{408F234B-7802-48D7-9EC1-BFACE412AA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866" b="7600"/>
          <a:stretch/>
        </p:blipFill>
        <p:spPr>
          <a:xfrm>
            <a:off x="6793924" y="538789"/>
            <a:ext cx="4055936" cy="6071616"/>
          </a:xfrm>
          <a:prstGeom prst="rect">
            <a:avLst/>
          </a:prstGeom>
        </p:spPr>
      </p:pic>
      <p:pic>
        <p:nvPicPr>
          <p:cNvPr id="9" name="图片 8" descr="图片包含 文字&#10;&#10;已生成极高可信度的说明">
            <a:extLst>
              <a:ext uri="{FF2B5EF4-FFF2-40B4-BE49-F238E27FC236}">
                <a16:creationId xmlns:a16="http://schemas.microsoft.com/office/drawing/2014/main" id="{F7FBD2A5-84D0-421F-B717-8EAB6C7DCC9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866" b="7601"/>
          <a:stretch/>
        </p:blipFill>
        <p:spPr>
          <a:xfrm>
            <a:off x="6793924" y="538789"/>
            <a:ext cx="4040466" cy="6071616"/>
          </a:xfrm>
          <a:prstGeom prst="rect">
            <a:avLst/>
          </a:prstGeom>
        </p:spPr>
      </p:pic>
      <p:pic>
        <p:nvPicPr>
          <p:cNvPr id="11" name="图片 10" descr="图片包含 屏幕截图&#10;&#10;已生成极高可信度的说明">
            <a:extLst>
              <a:ext uri="{FF2B5EF4-FFF2-40B4-BE49-F238E27FC236}">
                <a16:creationId xmlns:a16="http://schemas.microsoft.com/office/drawing/2014/main" id="{50845C7A-3F9D-4601-97AE-121852CB8B5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866" b="7600"/>
          <a:stretch/>
        </p:blipFill>
        <p:spPr>
          <a:xfrm>
            <a:off x="6793924" y="538789"/>
            <a:ext cx="4068128" cy="6071616"/>
          </a:xfrm>
          <a:prstGeom prst="rect">
            <a:avLst/>
          </a:prstGeom>
        </p:spPr>
      </p:pic>
    </p:spTree>
    <p:extLst>
      <p:ext uri="{BB962C8B-B14F-4D97-AF65-F5344CB8AC3E}">
        <p14:creationId xmlns:p14="http://schemas.microsoft.com/office/powerpoint/2010/main" val="301074949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 presetClass="entr" presetSubtype="8"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0-#ppt_w/2"/>
                                          </p:val>
                                        </p:tav>
                                        <p:tav tm="100000">
                                          <p:val>
                                            <p:strVal val="#ppt_x"/>
                                          </p:val>
                                        </p:tav>
                                      </p:tavLst>
                                    </p:anim>
                                    <p:anim calcmode="lin" valueType="num">
                                      <p:cBhvr additive="base">
                                        <p:cTn id="2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0-#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0-#ppt_w/2"/>
                                          </p:val>
                                        </p:tav>
                                        <p:tav tm="100000">
                                          <p:val>
                                            <p:strVal val="#ppt_x"/>
                                          </p:val>
                                        </p:tav>
                                      </p:tavLst>
                                    </p:anim>
                                    <p:anim calcmode="lin" valueType="num">
                                      <p:cBhvr additive="base">
                                        <p:cTn id="4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0-#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2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图片 1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PicPr>
            <a:picLocks noChangeAspect="1"/>
          </p:cNvPicPr>
          <p:nvPr/>
        </p:nvPicPr>
        <p:blipFill rotWithShape="1">
          <a:blip r:embed="rId3" cstate="print">
            <a:extLst>
              <a:ext uri="{28A0092B-C50C-407E-A947-70E740481C1C}">
                <a14:useLocalDpi xmlns:a14="http://schemas.microsoft.com/office/drawing/2010/main" val="0"/>
              </a:ext>
            </a:extLst>
          </a:blip>
          <a:srcRect l="23567" t="24035" r="23801" b="23685"/>
          <a:stretch>
            <a:fillRect/>
          </a:stretch>
        </p:blipFill>
        <p:spPr>
          <a:xfrm>
            <a:off x="1406024" y="2008855"/>
            <a:ext cx="2778700" cy="2760176"/>
          </a:xfrm>
          <a:prstGeom prst="rect">
            <a:avLst/>
          </a:prstGeom>
        </p:spPr>
      </p:pic>
      <p:sp>
        <p:nvSpPr>
          <p:cNvPr id="16" name="矩形 1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2124424" y="2804202"/>
            <a:ext cx="1197764" cy="1107996"/>
          </a:xfrm>
          <a:prstGeom prst="rect">
            <a:avLst/>
          </a:prstGeom>
        </p:spPr>
        <p:txBody>
          <a:bodyPr wrap="none">
            <a:spAutoFit/>
          </a:bodyPr>
          <a:lstStyle/>
          <a:p>
            <a:r>
              <a:rPr lang="en-US" altLang="zh-CN" sz="6600" spc="-150" dirty="0">
                <a:solidFill>
                  <a:srgbClr val="C99115"/>
                </a:solidFill>
                <a:latin typeface="Meiryo" panose="020B0604030504040204" pitchFamily="34" charset="-128"/>
                <a:ea typeface="Meiryo" panose="020B0604030504040204" pitchFamily="34" charset="-128"/>
                <a:cs typeface="Meiryo UI" panose="020B0604030504040204" pitchFamily="34" charset="-128"/>
              </a:rPr>
              <a:t>04</a:t>
            </a:r>
            <a:endParaRPr lang="zh-CN" altLang="en-US" sz="6600" dirty="0">
              <a:solidFill>
                <a:srgbClr val="C99115"/>
              </a:solidFill>
              <a:latin typeface="Meiryo" panose="020B0604030504040204" pitchFamily="34" charset="-128"/>
              <a:ea typeface="Meiryo" panose="020B0604030504040204" pitchFamily="34" charset="-128"/>
            </a:endParaRPr>
          </a:p>
        </p:txBody>
      </p:sp>
      <p:sp>
        <p:nvSpPr>
          <p:cNvPr id="17" name="矩形 1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4066236" y="2804202"/>
            <a:ext cx="6129604" cy="1014730"/>
          </a:xfrm>
          <a:prstGeom prst="rect">
            <a:avLst/>
          </a:prstGeom>
          <a:noFill/>
        </p:spPr>
        <p:txBody>
          <a:bodyPr wrap="square" rtlCol="0">
            <a:spAutoFit/>
            <a:scene3d>
              <a:camera prst="orthographicFront">
                <a:rot lat="0" lon="0" rev="0"/>
              </a:camera>
              <a:lightRig rig="threePt" dir="t"/>
            </a:scene3d>
          </a:bodyPr>
          <a:lstStyle/>
          <a:p>
            <a:pPr algn="ctr"/>
            <a:r>
              <a:rPr lang="zh-CN" altLang="en-US" sz="6000" spc="-150" dirty="0">
                <a:gradFill>
                  <a:gsLst>
                    <a:gs pos="0">
                      <a:srgbClr val="DFA117"/>
                    </a:gs>
                    <a:gs pos="100000">
                      <a:srgbClr val="AE4638"/>
                    </a:gs>
                  </a:gsLst>
                  <a:lin ang="0" scaled="0"/>
                </a:gradFill>
                <a:latin typeface="+mj-ea"/>
                <a:ea typeface="+mj-ea"/>
                <a:cs typeface="Open Sans" panose="020B0606030504020204" pitchFamily="34" charset="0"/>
              </a:rPr>
              <a:t>展望未来</a:t>
            </a:r>
            <a:r>
              <a:rPr lang="en-US" altLang="zh-CN" sz="6000" spc="-150" dirty="0">
                <a:gradFill>
                  <a:gsLst>
                    <a:gs pos="0">
                      <a:srgbClr val="DFA117"/>
                    </a:gs>
                    <a:gs pos="100000">
                      <a:srgbClr val="AE4638"/>
                    </a:gs>
                  </a:gsLst>
                  <a:lin ang="0" scaled="0"/>
                </a:gradFill>
                <a:latin typeface="+mj-ea"/>
                <a:ea typeface="+mj-ea"/>
                <a:cs typeface="Open Sans" panose="020B0606030504020204" pitchFamily="34" charset="0"/>
              </a:rPr>
              <a:t> </a:t>
            </a:r>
            <a:endParaRPr lang="zh-CN" altLang="en-US" sz="6000" spc="-150" dirty="0">
              <a:gradFill>
                <a:gsLst>
                  <a:gs pos="0">
                    <a:srgbClr val="DFA117"/>
                  </a:gs>
                  <a:gs pos="100000">
                    <a:srgbClr val="AE4638"/>
                  </a:gs>
                </a:gsLst>
                <a:lin ang="0" scaled="0"/>
              </a:gradFill>
              <a:latin typeface="+mj-ea"/>
              <a:ea typeface="+mj-ea"/>
              <a:cs typeface="Open Sans" panose="020B0606030504020204" pitchFamily="34" charset="0"/>
            </a:endParaRPr>
          </a:p>
        </p:txBody>
      </p:sp>
      <p:sp>
        <p:nvSpPr>
          <p:cNvPr id="19" name="任意多边形 1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a:off x="3199947" y="1660488"/>
            <a:ext cx="1969554"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任意多边形 1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2312378" y="5575224"/>
            <a:ext cx="1085482"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a:off x="2189449" y="1210245"/>
            <a:ext cx="708505" cy="9336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任意多边形 2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456189" y="3937942"/>
            <a:ext cx="1375336" cy="56901"/>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a:off x="4638687" y="4892932"/>
            <a:ext cx="594218" cy="116477"/>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Effect transition="in" filter="fade">
                                      <p:cBhvr>
                                        <p:cTn id="9" dur="1000"/>
                                        <p:tgtEl>
                                          <p:spTgt spid="16"/>
                                        </p:tgtEl>
                                      </p:cBhvr>
                                    </p:animEffect>
                                  </p:childTnLst>
                                </p:cTn>
                              </p:par>
                              <p:par>
                                <p:cTn id="10" presetID="10" presetClass="entr" presetSubtype="0" fill="hold" grpId="0" nodeType="withEffect">
                                  <p:stCondLst>
                                    <p:cond delay="20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par>
                                <p:cTn id="13" presetID="64" presetClass="path" presetSubtype="0" accel="50000" decel="50000" fill="hold" grpId="1" nodeType="withEffect">
                                  <p:stCondLst>
                                    <p:cond delay="2000"/>
                                  </p:stCondLst>
                                  <p:childTnLst>
                                    <p:animMotion origin="layout" path="M 1.04167E-6 -3.7037E-6 L 1.04167E-6 -0.01736 " pathEditMode="relative" rAng="0" ptsTypes="AA">
                                      <p:cBhvr>
                                        <p:cTn id="14" dur="1000" fill="hold"/>
                                        <p:tgtEl>
                                          <p:spTgt spid="17"/>
                                        </p:tgtEl>
                                        <p:attrNameLst>
                                          <p:attrName>ppt_x</p:attrName>
                                          <p:attrName>ppt_y</p:attrName>
                                        </p:attrNameLst>
                                      </p:cBhvr>
                                      <p:rCtr x="0" y="-880"/>
                                    </p:animMotion>
                                  </p:childTnLst>
                                </p:cTn>
                              </p:par>
                              <p:par>
                                <p:cTn id="15" presetID="53" presetClass="entr" presetSubtype="16"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2000" fill="hold"/>
                                        <p:tgtEl>
                                          <p:spTgt spid="14"/>
                                        </p:tgtEl>
                                        <p:attrNameLst>
                                          <p:attrName>ppt_w</p:attrName>
                                        </p:attrNameLst>
                                      </p:cBhvr>
                                      <p:tavLst>
                                        <p:tav tm="0">
                                          <p:val>
                                            <p:fltVal val="0"/>
                                          </p:val>
                                        </p:tav>
                                        <p:tav tm="100000">
                                          <p:val>
                                            <p:strVal val="#ppt_w"/>
                                          </p:val>
                                        </p:tav>
                                      </p:tavLst>
                                    </p:anim>
                                    <p:anim calcmode="lin" valueType="num">
                                      <p:cBhvr>
                                        <p:cTn id="18" dur="2000" fill="hold"/>
                                        <p:tgtEl>
                                          <p:spTgt spid="14"/>
                                        </p:tgtEl>
                                        <p:attrNameLst>
                                          <p:attrName>ppt_h</p:attrName>
                                        </p:attrNameLst>
                                      </p:cBhvr>
                                      <p:tavLst>
                                        <p:tav tm="0">
                                          <p:val>
                                            <p:fltVal val="0"/>
                                          </p:val>
                                        </p:tav>
                                        <p:tav tm="100000">
                                          <p:val>
                                            <p:strVal val="#ppt_h"/>
                                          </p:val>
                                        </p:tav>
                                      </p:tavLst>
                                    </p:anim>
                                    <p:animEffect transition="in" filter="fade">
                                      <p:cBhvr>
                                        <p:cTn id="19" dur="2000"/>
                                        <p:tgtEl>
                                          <p:spTgt spid="14"/>
                                        </p:tgtEl>
                                      </p:cBhvr>
                                    </p:animEffect>
                                  </p:childTnLst>
                                </p:cTn>
                              </p:par>
                              <p:par>
                                <p:cTn id="20" presetID="42" presetClass="path" presetSubtype="0" accel="50000" decel="50000" fill="hold" nodeType="withEffect">
                                  <p:stCondLst>
                                    <p:cond delay="0"/>
                                  </p:stCondLst>
                                  <p:childTnLst>
                                    <p:animMotion origin="layout" path="M -0.1086 0.00023 L 3.125E-6 -1.48148E-6 " pathEditMode="relative" rAng="0" ptsTypes="AA">
                                      <p:cBhvr>
                                        <p:cTn id="21" dur="2000" fill="hold"/>
                                        <p:tgtEl>
                                          <p:spTgt spid="14"/>
                                        </p:tgtEl>
                                        <p:attrNameLst>
                                          <p:attrName>ppt_x</p:attrName>
                                          <p:attrName>ppt_y</p:attrName>
                                        </p:attrNameLst>
                                      </p:cBhvr>
                                      <p:rCtr x="5430" y="-23"/>
                                    </p:animMotion>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63" presetClass="path" presetSubtype="0" accel="50000" decel="50000" fill="hold" grpId="1" nodeType="withEffect">
                                  <p:stCondLst>
                                    <p:cond delay="0"/>
                                  </p:stCondLst>
                                  <p:childTnLst>
                                    <p:animMotion origin="layout" path="M -3.75E-6 -1.85185E-6 L 0.00092 0.10093 " pathEditMode="relative" rAng="0" ptsTypes="AA">
                                      <p:cBhvr>
                                        <p:cTn id="26" dur="2000" fill="hold"/>
                                        <p:tgtEl>
                                          <p:spTgt spid="21"/>
                                        </p:tgtEl>
                                        <p:attrNameLst>
                                          <p:attrName>ppt_x</p:attrName>
                                          <p:attrName>ppt_y</p:attrName>
                                        </p:attrNameLst>
                                      </p:cBhvr>
                                      <p:rCtr x="39" y="5046"/>
                                    </p:animMotion>
                                  </p:childTnLst>
                                </p:cTn>
                              </p:par>
                              <p:par>
                                <p:cTn id="27" presetID="10" presetClass="exit" presetSubtype="0" fill="hold" grpId="2" nodeType="withEffect">
                                  <p:stCondLst>
                                    <p:cond delay="150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par>
                                <p:cTn id="30" presetID="10" presetClass="entr" presetSubtype="0" fill="hold" grpId="0"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accel="50000" decel="50000" fill="hold" grpId="1" nodeType="withEffect">
                                  <p:stCondLst>
                                    <p:cond delay="500"/>
                                  </p:stCondLst>
                                  <p:childTnLst>
                                    <p:animMotion origin="layout" path="M -4.58333E-6 -3.7037E-6 L -0.00013 -0.13495 " pathEditMode="relative" rAng="0" ptsTypes="AA">
                                      <p:cBhvr>
                                        <p:cTn id="34" dur="2000" fill="hold"/>
                                        <p:tgtEl>
                                          <p:spTgt spid="20"/>
                                        </p:tgtEl>
                                        <p:attrNameLst>
                                          <p:attrName>ppt_x</p:attrName>
                                          <p:attrName>ppt_y</p:attrName>
                                        </p:attrNameLst>
                                      </p:cBhvr>
                                      <p:rCtr x="-13" y="-6759"/>
                                    </p:animMotion>
                                  </p:childTnLst>
                                </p:cTn>
                              </p:par>
                              <p:par>
                                <p:cTn id="35" presetID="10" presetClass="exit" presetSubtype="0" fill="hold" grpId="2" nodeType="withEffect">
                                  <p:stCondLst>
                                    <p:cond delay="2000"/>
                                  </p:stCondLst>
                                  <p:childTnLst>
                                    <p:animEffect transition="out" filter="fad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63" presetClass="path" presetSubtype="0" accel="50000" decel="50000" fill="hold" grpId="1" nodeType="withEffect">
                                  <p:stCondLst>
                                    <p:cond delay="0"/>
                                  </p:stCondLst>
                                  <p:childTnLst>
                                    <p:animMotion origin="layout" path="M 2.29167E-6 -7.40741E-7 L -0.00026 -0.07755 " pathEditMode="relative" rAng="0" ptsTypes="AA">
                                      <p:cBhvr>
                                        <p:cTn id="42" dur="2000" fill="hold"/>
                                        <p:tgtEl>
                                          <p:spTgt spid="23"/>
                                        </p:tgtEl>
                                        <p:attrNameLst>
                                          <p:attrName>ppt_x</p:attrName>
                                          <p:attrName>ppt_y</p:attrName>
                                        </p:attrNameLst>
                                      </p:cBhvr>
                                      <p:rCtr x="-13" y="-3889"/>
                                    </p:animMotion>
                                  </p:childTnLst>
                                </p:cTn>
                              </p:par>
                              <p:par>
                                <p:cTn id="43" presetID="10" presetClass="exit" presetSubtype="0" fill="hold" grpId="2" nodeType="withEffect">
                                  <p:stCondLst>
                                    <p:cond delay="1500"/>
                                  </p:stCondLst>
                                  <p:childTnLst>
                                    <p:animEffect transition="out" filter="fade">
                                      <p:cBhvr>
                                        <p:cTn id="44" dur="500"/>
                                        <p:tgtEl>
                                          <p:spTgt spid="23"/>
                                        </p:tgtEl>
                                      </p:cBhvr>
                                    </p:animEffect>
                                    <p:set>
                                      <p:cBhvr>
                                        <p:cTn id="45" dur="1" fill="hold">
                                          <p:stCondLst>
                                            <p:cond delay="499"/>
                                          </p:stCondLst>
                                        </p:cTn>
                                        <p:tgtEl>
                                          <p:spTgt spid="23"/>
                                        </p:tgtEl>
                                        <p:attrNameLst>
                                          <p:attrName>style.visibility</p:attrName>
                                        </p:attrNameLst>
                                      </p:cBhvr>
                                      <p:to>
                                        <p:strVal val="hidden"/>
                                      </p:to>
                                    </p:set>
                                  </p:childTnLst>
                                </p:cTn>
                              </p:par>
                              <p:par>
                                <p:cTn id="46" presetID="10" presetClass="entr" presetSubtype="0" fill="hold" grpId="0" nodeType="with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63" presetClass="path" presetSubtype="0" accel="50000" decel="50000" fill="hold" grpId="1" nodeType="withEffect">
                                  <p:stCondLst>
                                    <p:cond delay="500"/>
                                  </p:stCondLst>
                                  <p:childTnLst>
                                    <p:animMotion origin="layout" path="M 2.77556E-17 -7.40741E-7 L 0.00065 -0.10787 " pathEditMode="relative" rAng="0" ptsTypes="AA">
                                      <p:cBhvr>
                                        <p:cTn id="50" dur="2000" fill="hold"/>
                                        <p:tgtEl>
                                          <p:spTgt spid="22"/>
                                        </p:tgtEl>
                                        <p:attrNameLst>
                                          <p:attrName>ppt_x</p:attrName>
                                          <p:attrName>ppt_y</p:attrName>
                                        </p:attrNameLst>
                                      </p:cBhvr>
                                      <p:rCtr x="26" y="-5394"/>
                                    </p:animMotion>
                                  </p:childTnLst>
                                </p:cTn>
                              </p:par>
                              <p:par>
                                <p:cTn id="51" presetID="10" presetClass="exit" presetSubtype="0" fill="hold" grpId="2" nodeType="withEffect">
                                  <p:stCondLst>
                                    <p:cond delay="2000"/>
                                  </p:stCondLst>
                                  <p:childTnLst>
                                    <p:animEffect transition="out" filter="fade">
                                      <p:cBhvr>
                                        <p:cTn id="52" dur="500"/>
                                        <p:tgtEl>
                                          <p:spTgt spid="22"/>
                                        </p:tgtEl>
                                      </p:cBhvr>
                                    </p:animEffect>
                                    <p:set>
                                      <p:cBhvr>
                                        <p:cTn id="53" dur="1" fill="hold">
                                          <p:stCondLst>
                                            <p:cond delay="499"/>
                                          </p:stCondLst>
                                        </p:cTn>
                                        <p:tgtEl>
                                          <p:spTgt spid="22"/>
                                        </p:tgtEl>
                                        <p:attrNameLst>
                                          <p:attrName>style.visibility</p:attrName>
                                        </p:attrNameLst>
                                      </p:cBhvr>
                                      <p:to>
                                        <p:strVal val="hidden"/>
                                      </p:to>
                                    </p:set>
                                  </p:childTnLst>
                                </p:cTn>
                              </p:par>
                              <p:par>
                                <p:cTn id="54" presetID="10" presetClass="entr" presetSubtype="0" fill="hold" grpId="0" nodeType="withEffect">
                                  <p:stCondLst>
                                    <p:cond delay="7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63" presetClass="path" presetSubtype="0" accel="50000" decel="50000" fill="hold" grpId="1" nodeType="withEffect">
                                  <p:stCondLst>
                                    <p:cond delay="750"/>
                                  </p:stCondLst>
                                  <p:childTnLst>
                                    <p:animMotion origin="layout" path="M 8.33333E-7 3.7037E-7 L 8.33333E-7 0.15579 " pathEditMode="relative" rAng="0" ptsTypes="AA">
                                      <p:cBhvr>
                                        <p:cTn id="58" dur="2000" fill="hold"/>
                                        <p:tgtEl>
                                          <p:spTgt spid="19"/>
                                        </p:tgtEl>
                                        <p:attrNameLst>
                                          <p:attrName>ppt_x</p:attrName>
                                          <p:attrName>ppt_y</p:attrName>
                                        </p:attrNameLst>
                                      </p:cBhvr>
                                      <p:rCtr x="0" y="7778"/>
                                    </p:animMotion>
                                  </p:childTnLst>
                                </p:cTn>
                              </p:par>
                              <p:par>
                                <p:cTn id="59" presetID="10" presetClass="exit" presetSubtype="0" fill="hold" grpId="2" nodeType="withEffect">
                                  <p:stCondLst>
                                    <p:cond delay="2250"/>
                                  </p:stCondLst>
                                  <p:childTnLst>
                                    <p:animEffect transition="out" filter="fade">
                                      <p:cBhvr>
                                        <p:cTn id="60" dur="500"/>
                                        <p:tgtEl>
                                          <p:spTgt spid="19"/>
                                        </p:tgtEl>
                                      </p:cBhvr>
                                    </p:animEffect>
                                    <p:set>
                                      <p:cBhvr>
                                        <p:cTn id="61"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组合 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9614805" y="1575506"/>
            <a:ext cx="1029944" cy="1029944"/>
            <a:chOff x="9614805" y="1575506"/>
            <a:chExt cx="1029944" cy="1029944"/>
          </a:xfrm>
        </p:grpSpPr>
        <p:sp>
          <p:nvSpPr>
            <p:cNvPr id="9" name="Freeform 22"/>
            <p:cNvSpPr>
              <a:spLocks noEditPoints="1"/>
            </p:cNvSpPr>
            <p:nvPr/>
          </p:nvSpPr>
          <p:spPr bwMode="auto">
            <a:xfrm>
              <a:off x="9889929" y="1575506"/>
              <a:ext cx="754820" cy="754820"/>
            </a:xfrm>
            <a:custGeom>
              <a:avLst/>
              <a:gdLst>
                <a:gd name="T0" fmla="*/ 44 w 63"/>
                <a:gd name="T1" fmla="*/ 7 h 63"/>
                <a:gd name="T2" fmla="*/ 26 w 63"/>
                <a:gd name="T3" fmla="*/ 18 h 63"/>
                <a:gd name="T4" fmla="*/ 2 w 63"/>
                <a:gd name="T5" fmla="*/ 41 h 63"/>
                <a:gd name="T6" fmla="*/ 2 w 63"/>
                <a:gd name="T7" fmla="*/ 49 h 63"/>
                <a:gd name="T8" fmla="*/ 14 w 63"/>
                <a:gd name="T9" fmla="*/ 61 h 63"/>
                <a:gd name="T10" fmla="*/ 22 w 63"/>
                <a:gd name="T11" fmla="*/ 61 h 63"/>
                <a:gd name="T12" fmla="*/ 45 w 63"/>
                <a:gd name="T13" fmla="*/ 37 h 63"/>
                <a:gd name="T14" fmla="*/ 56 w 63"/>
                <a:gd name="T15" fmla="*/ 19 h 63"/>
                <a:gd name="T16" fmla="*/ 63 w 63"/>
                <a:gd name="T17" fmla="*/ 0 h 63"/>
                <a:gd name="T18" fmla="*/ 44 w 63"/>
                <a:gd name="T19" fmla="*/ 7 h 63"/>
                <a:gd name="T20" fmla="*/ 43 w 63"/>
                <a:gd name="T21" fmla="*/ 31 h 63"/>
                <a:gd name="T22" fmla="*/ 32 w 63"/>
                <a:gd name="T23" fmla="*/ 31 h 63"/>
                <a:gd name="T24" fmla="*/ 32 w 63"/>
                <a:gd name="T25" fmla="*/ 20 h 63"/>
                <a:gd name="T26" fmla="*/ 43 w 63"/>
                <a:gd name="T27" fmla="*/ 20 h 63"/>
                <a:gd name="T28" fmla="*/ 43 w 63"/>
                <a:gd name="T2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63">
                  <a:moveTo>
                    <a:pt x="44" y="7"/>
                  </a:moveTo>
                  <a:cubicBezTo>
                    <a:pt x="38" y="9"/>
                    <a:pt x="30" y="14"/>
                    <a:pt x="26" y="18"/>
                  </a:cubicBezTo>
                  <a:cubicBezTo>
                    <a:pt x="2" y="41"/>
                    <a:pt x="2" y="41"/>
                    <a:pt x="2" y="41"/>
                  </a:cubicBezTo>
                  <a:cubicBezTo>
                    <a:pt x="0" y="43"/>
                    <a:pt x="0" y="47"/>
                    <a:pt x="2" y="49"/>
                  </a:cubicBezTo>
                  <a:cubicBezTo>
                    <a:pt x="14" y="61"/>
                    <a:pt x="14" y="61"/>
                    <a:pt x="14" y="61"/>
                  </a:cubicBezTo>
                  <a:cubicBezTo>
                    <a:pt x="16" y="63"/>
                    <a:pt x="20" y="63"/>
                    <a:pt x="22" y="61"/>
                  </a:cubicBezTo>
                  <a:cubicBezTo>
                    <a:pt x="45" y="37"/>
                    <a:pt x="45" y="37"/>
                    <a:pt x="45" y="37"/>
                  </a:cubicBezTo>
                  <a:cubicBezTo>
                    <a:pt x="49" y="33"/>
                    <a:pt x="55" y="25"/>
                    <a:pt x="56" y="19"/>
                  </a:cubicBezTo>
                  <a:cubicBezTo>
                    <a:pt x="63" y="0"/>
                    <a:pt x="63" y="0"/>
                    <a:pt x="63" y="0"/>
                  </a:cubicBezTo>
                  <a:lnTo>
                    <a:pt x="44" y="7"/>
                  </a:lnTo>
                  <a:close/>
                  <a:moveTo>
                    <a:pt x="43" y="31"/>
                  </a:moveTo>
                  <a:cubicBezTo>
                    <a:pt x="40" y="35"/>
                    <a:pt x="35" y="35"/>
                    <a:pt x="32" y="31"/>
                  </a:cubicBezTo>
                  <a:cubicBezTo>
                    <a:pt x="28" y="28"/>
                    <a:pt x="28" y="23"/>
                    <a:pt x="32" y="20"/>
                  </a:cubicBezTo>
                  <a:cubicBezTo>
                    <a:pt x="35" y="17"/>
                    <a:pt x="40" y="17"/>
                    <a:pt x="43" y="20"/>
                  </a:cubicBezTo>
                  <a:cubicBezTo>
                    <a:pt x="47" y="23"/>
                    <a:pt x="47" y="28"/>
                    <a:pt x="43" y="31"/>
                  </a:cubicBezTo>
                  <a:close/>
                </a:path>
              </a:pathLst>
            </a:custGeom>
            <a:gradFill>
              <a:gsLst>
                <a:gs pos="0">
                  <a:srgbClr val="F0C76A"/>
                </a:gs>
                <a:gs pos="100000">
                  <a:srgbClr val="CC6F62"/>
                </a:gs>
              </a:gsLst>
              <a:lin ang="7800000" scaled="0"/>
            </a:gra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Open Sans" panose="020B0606030504020204" pitchFamily="34" charset="0"/>
                <a:cs typeface="Open Sans" panose="020B0606030504020204" pitchFamily="34" charset="0"/>
              </a:endParaRPr>
            </a:p>
          </p:txBody>
        </p:sp>
        <p:sp>
          <p:nvSpPr>
            <p:cNvPr id="10" name="Freeform 23"/>
            <p:cNvSpPr/>
            <p:nvPr/>
          </p:nvSpPr>
          <p:spPr bwMode="auto">
            <a:xfrm>
              <a:off x="9614805" y="1871791"/>
              <a:ext cx="345664" cy="310394"/>
            </a:xfrm>
            <a:custGeom>
              <a:avLst/>
              <a:gdLst>
                <a:gd name="T0" fmla="*/ 10 w 29"/>
                <a:gd name="T1" fmla="*/ 24 h 26"/>
                <a:gd name="T2" fmla="*/ 29 w 29"/>
                <a:gd name="T3" fmla="*/ 5 h 26"/>
                <a:gd name="T4" fmla="*/ 14 w 29"/>
                <a:gd name="T5" fmla="*/ 5 h 26"/>
                <a:gd name="T6" fmla="*/ 2 w 29"/>
                <a:gd name="T7" fmla="*/ 16 h 26"/>
                <a:gd name="T8" fmla="*/ 2 w 29"/>
                <a:gd name="T9" fmla="*/ 24 h 26"/>
                <a:gd name="T10" fmla="*/ 10 w 29"/>
                <a:gd name="T11" fmla="*/ 24 h 26"/>
              </a:gdLst>
              <a:ahLst/>
              <a:cxnLst>
                <a:cxn ang="0">
                  <a:pos x="T0" y="T1"/>
                </a:cxn>
                <a:cxn ang="0">
                  <a:pos x="T2" y="T3"/>
                </a:cxn>
                <a:cxn ang="0">
                  <a:pos x="T4" y="T5"/>
                </a:cxn>
                <a:cxn ang="0">
                  <a:pos x="T6" y="T7"/>
                </a:cxn>
                <a:cxn ang="0">
                  <a:pos x="T8" y="T9"/>
                </a:cxn>
                <a:cxn ang="0">
                  <a:pos x="T10" y="T11"/>
                </a:cxn>
              </a:cxnLst>
              <a:rect l="0" t="0" r="r" b="b"/>
              <a:pathLst>
                <a:path w="29" h="26">
                  <a:moveTo>
                    <a:pt x="10" y="24"/>
                  </a:moveTo>
                  <a:cubicBezTo>
                    <a:pt x="29" y="5"/>
                    <a:pt x="29" y="5"/>
                    <a:pt x="29" y="5"/>
                  </a:cubicBezTo>
                  <a:cubicBezTo>
                    <a:pt x="25" y="0"/>
                    <a:pt x="18" y="0"/>
                    <a:pt x="14" y="5"/>
                  </a:cubicBezTo>
                  <a:cubicBezTo>
                    <a:pt x="2" y="16"/>
                    <a:pt x="2" y="16"/>
                    <a:pt x="2" y="16"/>
                  </a:cubicBezTo>
                  <a:cubicBezTo>
                    <a:pt x="0" y="18"/>
                    <a:pt x="0" y="22"/>
                    <a:pt x="2" y="24"/>
                  </a:cubicBezTo>
                  <a:cubicBezTo>
                    <a:pt x="4" y="26"/>
                    <a:pt x="8" y="26"/>
                    <a:pt x="10" y="24"/>
                  </a:cubicBezTo>
                  <a:close/>
                </a:path>
              </a:pathLst>
            </a:custGeom>
            <a:gradFill>
              <a:gsLst>
                <a:gs pos="0">
                  <a:srgbClr val="F0C76A"/>
                </a:gs>
                <a:gs pos="100000">
                  <a:srgbClr val="CC6F62"/>
                </a:gs>
              </a:gsLst>
              <a:lin ang="7800000" scaled="0"/>
            </a:gra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Open Sans" panose="020B0606030504020204" pitchFamily="34" charset="0"/>
                <a:cs typeface="Open Sans" panose="020B0606030504020204" pitchFamily="34" charset="0"/>
              </a:endParaRPr>
            </a:p>
          </p:txBody>
        </p:sp>
        <p:sp>
          <p:nvSpPr>
            <p:cNvPr id="11" name="Freeform 24"/>
            <p:cNvSpPr/>
            <p:nvPr/>
          </p:nvSpPr>
          <p:spPr bwMode="auto">
            <a:xfrm>
              <a:off x="10031017" y="2259786"/>
              <a:ext cx="317446" cy="345664"/>
            </a:xfrm>
            <a:custGeom>
              <a:avLst/>
              <a:gdLst>
                <a:gd name="T0" fmla="*/ 2 w 26"/>
                <a:gd name="T1" fmla="*/ 19 h 29"/>
                <a:gd name="T2" fmla="*/ 2 w 26"/>
                <a:gd name="T3" fmla="*/ 27 h 29"/>
                <a:gd name="T4" fmla="*/ 10 w 26"/>
                <a:gd name="T5" fmla="*/ 27 h 29"/>
                <a:gd name="T6" fmla="*/ 22 w 26"/>
                <a:gd name="T7" fmla="*/ 15 h 29"/>
                <a:gd name="T8" fmla="*/ 22 w 26"/>
                <a:gd name="T9" fmla="*/ 0 h 29"/>
                <a:gd name="T10" fmla="*/ 2 w 26"/>
                <a:gd name="T11" fmla="*/ 19 h 29"/>
              </a:gdLst>
              <a:ahLst/>
              <a:cxnLst>
                <a:cxn ang="0">
                  <a:pos x="T0" y="T1"/>
                </a:cxn>
                <a:cxn ang="0">
                  <a:pos x="T2" y="T3"/>
                </a:cxn>
                <a:cxn ang="0">
                  <a:pos x="T4" y="T5"/>
                </a:cxn>
                <a:cxn ang="0">
                  <a:pos x="T6" y="T7"/>
                </a:cxn>
                <a:cxn ang="0">
                  <a:pos x="T8" y="T9"/>
                </a:cxn>
                <a:cxn ang="0">
                  <a:pos x="T10" y="T11"/>
                </a:cxn>
              </a:cxnLst>
              <a:rect l="0" t="0" r="r" b="b"/>
              <a:pathLst>
                <a:path w="26" h="29">
                  <a:moveTo>
                    <a:pt x="2" y="19"/>
                  </a:moveTo>
                  <a:cubicBezTo>
                    <a:pt x="0" y="21"/>
                    <a:pt x="0" y="25"/>
                    <a:pt x="2" y="27"/>
                  </a:cubicBezTo>
                  <a:cubicBezTo>
                    <a:pt x="4" y="29"/>
                    <a:pt x="8" y="29"/>
                    <a:pt x="10" y="27"/>
                  </a:cubicBezTo>
                  <a:cubicBezTo>
                    <a:pt x="22" y="15"/>
                    <a:pt x="22" y="15"/>
                    <a:pt x="22" y="15"/>
                  </a:cubicBezTo>
                  <a:cubicBezTo>
                    <a:pt x="26" y="11"/>
                    <a:pt x="26" y="4"/>
                    <a:pt x="22" y="0"/>
                  </a:cubicBezTo>
                  <a:lnTo>
                    <a:pt x="2" y="19"/>
                  </a:lnTo>
                  <a:close/>
                </a:path>
              </a:pathLst>
            </a:custGeom>
            <a:gradFill>
              <a:gsLst>
                <a:gs pos="0">
                  <a:srgbClr val="F0C76A"/>
                </a:gs>
                <a:gs pos="100000">
                  <a:srgbClr val="CC6F62"/>
                </a:gs>
              </a:gsLst>
              <a:lin ang="7800000" scaled="0"/>
            </a:gra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Open Sans" panose="020B0606030504020204" pitchFamily="34" charset="0"/>
                <a:cs typeface="Open Sans" panose="020B0606030504020204" pitchFamily="34" charset="0"/>
              </a:endParaRPr>
            </a:p>
          </p:txBody>
        </p:sp>
        <p:sp>
          <p:nvSpPr>
            <p:cNvPr id="12" name="Freeform 25"/>
            <p:cNvSpPr/>
            <p:nvPr/>
          </p:nvSpPr>
          <p:spPr bwMode="auto">
            <a:xfrm>
              <a:off x="9889929" y="2161024"/>
              <a:ext cx="169306" cy="169306"/>
            </a:xfrm>
            <a:custGeom>
              <a:avLst/>
              <a:gdLst>
                <a:gd name="T0" fmla="*/ 1 w 14"/>
                <a:gd name="T1" fmla="*/ 2 h 14"/>
                <a:gd name="T2" fmla="*/ 1 w 14"/>
                <a:gd name="T3" fmla="*/ 6 h 14"/>
                <a:gd name="T4" fmla="*/ 9 w 14"/>
                <a:gd name="T5" fmla="*/ 13 h 14"/>
                <a:gd name="T6" fmla="*/ 12 w 14"/>
                <a:gd name="T7" fmla="*/ 13 h 14"/>
                <a:gd name="T8" fmla="*/ 14 w 14"/>
                <a:gd name="T9" fmla="*/ 11 h 14"/>
                <a:gd name="T10" fmla="*/ 3 w 14"/>
                <a:gd name="T11" fmla="*/ 0 h 14"/>
                <a:gd name="T12" fmla="*/ 1 w 14"/>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 y="2"/>
                  </a:moveTo>
                  <a:cubicBezTo>
                    <a:pt x="0" y="3"/>
                    <a:pt x="0" y="4"/>
                    <a:pt x="1" y="6"/>
                  </a:cubicBezTo>
                  <a:cubicBezTo>
                    <a:pt x="9" y="13"/>
                    <a:pt x="9" y="13"/>
                    <a:pt x="9" y="13"/>
                  </a:cubicBezTo>
                  <a:cubicBezTo>
                    <a:pt x="10" y="14"/>
                    <a:pt x="11" y="14"/>
                    <a:pt x="12" y="13"/>
                  </a:cubicBezTo>
                  <a:cubicBezTo>
                    <a:pt x="14" y="11"/>
                    <a:pt x="14" y="11"/>
                    <a:pt x="14" y="11"/>
                  </a:cubicBezTo>
                  <a:cubicBezTo>
                    <a:pt x="3" y="0"/>
                    <a:pt x="3" y="0"/>
                    <a:pt x="3" y="0"/>
                  </a:cubicBezTo>
                  <a:lnTo>
                    <a:pt x="1" y="2"/>
                  </a:lnTo>
                  <a:close/>
                </a:path>
              </a:pathLst>
            </a:custGeom>
            <a:gradFill>
              <a:gsLst>
                <a:gs pos="0">
                  <a:srgbClr val="F0C76A"/>
                </a:gs>
                <a:gs pos="100000">
                  <a:srgbClr val="CC6F62"/>
                </a:gs>
              </a:gsLst>
              <a:lin ang="7800000" scaled="0"/>
            </a:gra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Open Sans" panose="020B0606030504020204" pitchFamily="34" charset="0"/>
                <a:cs typeface="Open Sans" panose="020B0606030504020204" pitchFamily="34" charset="0"/>
              </a:endParaRPr>
            </a:p>
          </p:txBody>
        </p:sp>
        <p:sp>
          <p:nvSpPr>
            <p:cNvPr id="13" name="Freeform 26"/>
            <p:cNvSpPr/>
            <p:nvPr/>
          </p:nvSpPr>
          <p:spPr bwMode="auto">
            <a:xfrm>
              <a:off x="9650079" y="2259786"/>
              <a:ext cx="338612" cy="331555"/>
            </a:xfrm>
            <a:custGeom>
              <a:avLst/>
              <a:gdLst>
                <a:gd name="T0" fmla="*/ 0 w 28"/>
                <a:gd name="T1" fmla="*/ 28 h 28"/>
                <a:gd name="T2" fmla="*/ 22 w 28"/>
                <a:gd name="T3" fmla="*/ 6 h 28"/>
                <a:gd name="T4" fmla="*/ 0 w 28"/>
                <a:gd name="T5" fmla="*/ 28 h 28"/>
              </a:gdLst>
              <a:ahLst/>
              <a:cxnLst>
                <a:cxn ang="0">
                  <a:pos x="T0" y="T1"/>
                </a:cxn>
                <a:cxn ang="0">
                  <a:pos x="T2" y="T3"/>
                </a:cxn>
                <a:cxn ang="0">
                  <a:pos x="T4" y="T5"/>
                </a:cxn>
              </a:cxnLst>
              <a:rect l="0" t="0" r="r" b="b"/>
              <a:pathLst>
                <a:path w="28" h="28">
                  <a:moveTo>
                    <a:pt x="0" y="28"/>
                  </a:moveTo>
                  <a:cubicBezTo>
                    <a:pt x="11" y="22"/>
                    <a:pt x="28" y="11"/>
                    <a:pt x="22" y="6"/>
                  </a:cubicBezTo>
                  <a:cubicBezTo>
                    <a:pt x="17" y="0"/>
                    <a:pt x="6" y="17"/>
                    <a:pt x="0" y="28"/>
                  </a:cubicBezTo>
                  <a:close/>
                </a:path>
              </a:pathLst>
            </a:custGeom>
            <a:gradFill>
              <a:gsLst>
                <a:gs pos="0">
                  <a:srgbClr val="F0C76A"/>
                </a:gs>
                <a:gs pos="100000">
                  <a:srgbClr val="CC6F62"/>
                </a:gs>
              </a:gsLst>
              <a:lin ang="7800000" scaled="0"/>
            </a:gra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Open Sans" panose="020B0606030504020204" pitchFamily="34" charset="0"/>
                <a:cs typeface="Open Sans" panose="020B0606030504020204" pitchFamily="34" charset="0"/>
              </a:endParaRPr>
            </a:p>
          </p:txBody>
        </p:sp>
      </p:grpSp>
      <p:grpSp>
        <p:nvGrpSpPr>
          <p:cNvPr id="3" name="组合 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1597024" y="3317977"/>
            <a:ext cx="985223" cy="985223"/>
            <a:chOff x="1597024" y="3317977"/>
            <a:chExt cx="985223" cy="985223"/>
          </a:xfrm>
        </p:grpSpPr>
        <p:sp>
          <p:nvSpPr>
            <p:cNvPr id="14" name="椭圆 13"/>
            <p:cNvSpPr/>
            <p:nvPr/>
          </p:nvSpPr>
          <p:spPr>
            <a:xfrm>
              <a:off x="1597024" y="3317977"/>
              <a:ext cx="985223" cy="985223"/>
            </a:xfrm>
            <a:prstGeom prst="ellipse">
              <a:avLst/>
            </a:prstGeom>
            <a:gradFill>
              <a:gsLst>
                <a:gs pos="0">
                  <a:srgbClr val="F0C76A"/>
                </a:gs>
                <a:gs pos="100000">
                  <a:srgbClr val="CC6F62"/>
                </a:gs>
              </a:gsLst>
              <a:lin ang="7800000" scaled="0"/>
            </a:gra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Open Sans" panose="020B0606030504020204" pitchFamily="34" charset="0"/>
                <a:cs typeface="Open Sans" panose="020B0606030504020204" pitchFamily="34" charset="0"/>
              </a:endParaRPr>
            </a:p>
          </p:txBody>
        </p:sp>
        <p:grpSp>
          <p:nvGrpSpPr>
            <p:cNvPr id="18" name="组合 17"/>
            <p:cNvGrpSpPr/>
            <p:nvPr/>
          </p:nvGrpSpPr>
          <p:grpSpPr>
            <a:xfrm>
              <a:off x="1784396" y="3502100"/>
              <a:ext cx="554888" cy="558173"/>
              <a:chOff x="1725613" y="5727700"/>
              <a:chExt cx="268287" cy="269875"/>
            </a:xfrm>
          </p:grpSpPr>
          <p:sp>
            <p:nvSpPr>
              <p:cNvPr id="19" name="Freeform 10"/>
              <p:cNvSpPr/>
              <p:nvPr/>
            </p:nvSpPr>
            <p:spPr bwMode="auto">
              <a:xfrm>
                <a:off x="1766888" y="5757863"/>
                <a:ext cx="31750" cy="31750"/>
              </a:xfrm>
              <a:custGeom>
                <a:avLst/>
                <a:gdLst>
                  <a:gd name="T0" fmla="*/ 10 w 12"/>
                  <a:gd name="T1" fmla="*/ 6 h 12"/>
                  <a:gd name="T2" fmla="*/ 6 w 12"/>
                  <a:gd name="T3" fmla="*/ 2 h 12"/>
                  <a:gd name="T4" fmla="*/ 2 w 12"/>
                  <a:gd name="T5" fmla="*/ 2 h 12"/>
                  <a:gd name="T6" fmla="*/ 2 w 12"/>
                  <a:gd name="T7" fmla="*/ 6 h 12"/>
                  <a:gd name="T8" fmla="*/ 6 w 12"/>
                  <a:gd name="T9" fmla="*/ 10 h 12"/>
                  <a:gd name="T10" fmla="*/ 10 w 12"/>
                  <a:gd name="T11" fmla="*/ 10 h 12"/>
                  <a:gd name="T12" fmla="*/ 10 w 1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0" y="6"/>
                    </a:moveTo>
                    <a:cubicBezTo>
                      <a:pt x="6" y="2"/>
                      <a:pt x="6" y="2"/>
                      <a:pt x="6" y="2"/>
                    </a:cubicBezTo>
                    <a:cubicBezTo>
                      <a:pt x="5" y="0"/>
                      <a:pt x="3" y="0"/>
                      <a:pt x="2" y="2"/>
                    </a:cubicBezTo>
                    <a:cubicBezTo>
                      <a:pt x="0" y="3"/>
                      <a:pt x="0" y="5"/>
                      <a:pt x="2" y="6"/>
                    </a:cubicBezTo>
                    <a:cubicBezTo>
                      <a:pt x="6" y="10"/>
                      <a:pt x="6" y="10"/>
                      <a:pt x="6" y="10"/>
                    </a:cubicBezTo>
                    <a:cubicBezTo>
                      <a:pt x="7" y="12"/>
                      <a:pt x="9" y="12"/>
                      <a:pt x="10" y="10"/>
                    </a:cubicBezTo>
                    <a:cubicBezTo>
                      <a:pt x="12" y="9"/>
                      <a:pt x="12" y="7"/>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11"/>
              <p:cNvSpPr/>
              <p:nvPr/>
            </p:nvSpPr>
            <p:spPr bwMode="auto">
              <a:xfrm>
                <a:off x="1725613" y="5846763"/>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12"/>
              <p:cNvSpPr/>
              <p:nvPr/>
            </p:nvSpPr>
            <p:spPr bwMode="auto">
              <a:xfrm>
                <a:off x="1960563" y="5862638"/>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13"/>
              <p:cNvSpPr/>
              <p:nvPr/>
            </p:nvSpPr>
            <p:spPr bwMode="auto">
              <a:xfrm>
                <a:off x="1933575" y="5770563"/>
                <a:ext cx="30162" cy="30162"/>
              </a:xfrm>
              <a:custGeom>
                <a:avLst/>
                <a:gdLst>
                  <a:gd name="T0" fmla="*/ 10 w 11"/>
                  <a:gd name="T1" fmla="*/ 1 h 11"/>
                  <a:gd name="T2" fmla="*/ 5 w 11"/>
                  <a:gd name="T3" fmla="*/ 1 h 11"/>
                  <a:gd name="T4" fmla="*/ 1 w 11"/>
                  <a:gd name="T5" fmla="*/ 5 h 11"/>
                  <a:gd name="T6" fmla="*/ 1 w 11"/>
                  <a:gd name="T7" fmla="*/ 10 h 11"/>
                  <a:gd name="T8" fmla="*/ 5 w 11"/>
                  <a:gd name="T9" fmla="*/ 10 h 11"/>
                  <a:gd name="T10" fmla="*/ 10 w 11"/>
                  <a:gd name="T11" fmla="*/ 5 h 11"/>
                  <a:gd name="T12" fmla="*/ 10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0" y="1"/>
                    </a:moveTo>
                    <a:cubicBezTo>
                      <a:pt x="9" y="0"/>
                      <a:pt x="7" y="0"/>
                      <a:pt x="5" y="1"/>
                    </a:cubicBezTo>
                    <a:cubicBezTo>
                      <a:pt x="1" y="5"/>
                      <a:pt x="1" y="5"/>
                      <a:pt x="1" y="5"/>
                    </a:cubicBezTo>
                    <a:cubicBezTo>
                      <a:pt x="0" y="7"/>
                      <a:pt x="0" y="9"/>
                      <a:pt x="1" y="10"/>
                    </a:cubicBezTo>
                    <a:cubicBezTo>
                      <a:pt x="2" y="11"/>
                      <a:pt x="4" y="11"/>
                      <a:pt x="5" y="10"/>
                    </a:cubicBezTo>
                    <a:cubicBezTo>
                      <a:pt x="10" y="5"/>
                      <a:pt x="10" y="5"/>
                      <a:pt x="10" y="5"/>
                    </a:cubicBezTo>
                    <a:cubicBezTo>
                      <a:pt x="11" y="4"/>
                      <a:pt x="11" y="2"/>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14"/>
              <p:cNvSpPr/>
              <p:nvPr/>
            </p:nvSpPr>
            <p:spPr bwMode="auto">
              <a:xfrm>
                <a:off x="1860550" y="5727700"/>
                <a:ext cx="17462" cy="34925"/>
              </a:xfrm>
              <a:custGeom>
                <a:avLst/>
                <a:gdLst>
                  <a:gd name="T0" fmla="*/ 3 w 6"/>
                  <a:gd name="T1" fmla="*/ 13 h 13"/>
                  <a:gd name="T2" fmla="*/ 5 w 6"/>
                  <a:gd name="T3" fmla="*/ 12 h 13"/>
                  <a:gd name="T4" fmla="*/ 6 w 6"/>
                  <a:gd name="T5" fmla="*/ 10 h 13"/>
                  <a:gd name="T6" fmla="*/ 6 w 6"/>
                  <a:gd name="T7" fmla="*/ 3 h 13"/>
                  <a:gd name="T8" fmla="*/ 3 w 6"/>
                  <a:gd name="T9" fmla="*/ 0 h 13"/>
                  <a:gd name="T10" fmla="*/ 0 w 6"/>
                  <a:gd name="T11" fmla="*/ 2 h 13"/>
                  <a:gd name="T12" fmla="*/ 0 w 6"/>
                  <a:gd name="T13" fmla="*/ 3 h 13"/>
                  <a:gd name="T14" fmla="*/ 0 w 6"/>
                  <a:gd name="T15" fmla="*/ 10 h 13"/>
                  <a:gd name="T16" fmla="*/ 3 w 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3">
                    <a:moveTo>
                      <a:pt x="3" y="13"/>
                    </a:moveTo>
                    <a:cubicBezTo>
                      <a:pt x="3" y="13"/>
                      <a:pt x="4" y="12"/>
                      <a:pt x="5" y="12"/>
                    </a:cubicBezTo>
                    <a:cubicBezTo>
                      <a:pt x="5" y="11"/>
                      <a:pt x="6" y="11"/>
                      <a:pt x="6" y="10"/>
                    </a:cubicBezTo>
                    <a:cubicBezTo>
                      <a:pt x="6" y="3"/>
                      <a:pt x="6" y="3"/>
                      <a:pt x="6" y="3"/>
                    </a:cubicBezTo>
                    <a:cubicBezTo>
                      <a:pt x="6" y="2"/>
                      <a:pt x="4" y="0"/>
                      <a:pt x="3" y="0"/>
                    </a:cubicBezTo>
                    <a:cubicBezTo>
                      <a:pt x="1" y="0"/>
                      <a:pt x="0" y="1"/>
                      <a:pt x="0" y="2"/>
                    </a:cubicBezTo>
                    <a:cubicBezTo>
                      <a:pt x="0" y="3"/>
                      <a:pt x="0" y="3"/>
                      <a:pt x="0" y="3"/>
                    </a:cubicBezTo>
                    <a:cubicBezTo>
                      <a:pt x="0" y="10"/>
                      <a:pt x="0" y="10"/>
                      <a:pt x="0" y="10"/>
                    </a:cubicBezTo>
                    <a:cubicBezTo>
                      <a:pt x="0" y="11"/>
                      <a:pt x="1" y="13"/>
                      <a:pt x="3"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15"/>
              <p:cNvSpPr/>
              <p:nvPr/>
            </p:nvSpPr>
            <p:spPr bwMode="auto">
              <a:xfrm>
                <a:off x="1793875" y="5794375"/>
                <a:ext cx="131762" cy="152400"/>
              </a:xfrm>
              <a:custGeom>
                <a:avLst/>
                <a:gdLst>
                  <a:gd name="T0" fmla="*/ 25 w 49"/>
                  <a:gd name="T1" fmla="*/ 0 h 56"/>
                  <a:gd name="T2" fmla="*/ 0 w 49"/>
                  <a:gd name="T3" fmla="*/ 25 h 56"/>
                  <a:gd name="T4" fmla="*/ 12 w 49"/>
                  <a:gd name="T5" fmla="*/ 46 h 56"/>
                  <a:gd name="T6" fmla="*/ 12 w 49"/>
                  <a:gd name="T7" fmla="*/ 56 h 56"/>
                  <a:gd name="T8" fmla="*/ 37 w 49"/>
                  <a:gd name="T9" fmla="*/ 56 h 56"/>
                  <a:gd name="T10" fmla="*/ 37 w 49"/>
                  <a:gd name="T11" fmla="*/ 46 h 56"/>
                  <a:gd name="T12" fmla="*/ 49 w 49"/>
                  <a:gd name="T13" fmla="*/ 25 h 56"/>
                  <a:gd name="T14" fmla="*/ 25 w 49"/>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6">
                    <a:moveTo>
                      <a:pt x="25" y="0"/>
                    </a:moveTo>
                    <a:cubicBezTo>
                      <a:pt x="11" y="0"/>
                      <a:pt x="0" y="11"/>
                      <a:pt x="0" y="25"/>
                    </a:cubicBezTo>
                    <a:cubicBezTo>
                      <a:pt x="0" y="34"/>
                      <a:pt x="5" y="42"/>
                      <a:pt x="12" y="46"/>
                    </a:cubicBezTo>
                    <a:cubicBezTo>
                      <a:pt x="12" y="56"/>
                      <a:pt x="12" y="56"/>
                      <a:pt x="12" y="56"/>
                    </a:cubicBezTo>
                    <a:cubicBezTo>
                      <a:pt x="37" y="56"/>
                      <a:pt x="37" y="56"/>
                      <a:pt x="37" y="56"/>
                    </a:cubicBezTo>
                    <a:cubicBezTo>
                      <a:pt x="37" y="46"/>
                      <a:pt x="37" y="46"/>
                      <a:pt x="37" y="46"/>
                    </a:cubicBezTo>
                    <a:cubicBezTo>
                      <a:pt x="44" y="42"/>
                      <a:pt x="49" y="34"/>
                      <a:pt x="49" y="25"/>
                    </a:cubicBezTo>
                    <a:cubicBezTo>
                      <a:pt x="49" y="11"/>
                      <a:pt x="38" y="0"/>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 name="Freeform 16"/>
              <p:cNvSpPr/>
              <p:nvPr/>
            </p:nvSpPr>
            <p:spPr bwMode="auto">
              <a:xfrm>
                <a:off x="1825625" y="5962650"/>
                <a:ext cx="68262" cy="34925"/>
              </a:xfrm>
              <a:custGeom>
                <a:avLst/>
                <a:gdLst>
                  <a:gd name="T0" fmla="*/ 0 w 25"/>
                  <a:gd name="T1" fmla="*/ 6 h 13"/>
                  <a:gd name="T2" fmla="*/ 7 w 25"/>
                  <a:gd name="T3" fmla="*/ 6 h 13"/>
                  <a:gd name="T4" fmla="*/ 6 w 25"/>
                  <a:gd name="T5" fmla="*/ 7 h 13"/>
                  <a:gd name="T6" fmla="*/ 13 w 25"/>
                  <a:gd name="T7" fmla="*/ 13 h 13"/>
                  <a:gd name="T8" fmla="*/ 19 w 25"/>
                  <a:gd name="T9" fmla="*/ 7 h 13"/>
                  <a:gd name="T10" fmla="*/ 19 w 25"/>
                  <a:gd name="T11" fmla="*/ 6 h 13"/>
                  <a:gd name="T12" fmla="*/ 25 w 25"/>
                  <a:gd name="T13" fmla="*/ 6 h 13"/>
                  <a:gd name="T14" fmla="*/ 25 w 25"/>
                  <a:gd name="T15" fmla="*/ 0 h 13"/>
                  <a:gd name="T16" fmla="*/ 0 w 25"/>
                  <a:gd name="T17" fmla="*/ 0 h 13"/>
                  <a:gd name="T18" fmla="*/ 0 w 25"/>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3">
                    <a:moveTo>
                      <a:pt x="0" y="6"/>
                    </a:moveTo>
                    <a:cubicBezTo>
                      <a:pt x="7" y="6"/>
                      <a:pt x="7" y="6"/>
                      <a:pt x="7" y="6"/>
                    </a:cubicBezTo>
                    <a:cubicBezTo>
                      <a:pt x="6" y="7"/>
                      <a:pt x="6" y="7"/>
                      <a:pt x="6" y="7"/>
                    </a:cubicBezTo>
                    <a:cubicBezTo>
                      <a:pt x="6" y="10"/>
                      <a:pt x="9" y="13"/>
                      <a:pt x="13" y="13"/>
                    </a:cubicBezTo>
                    <a:cubicBezTo>
                      <a:pt x="16" y="13"/>
                      <a:pt x="19" y="10"/>
                      <a:pt x="19" y="7"/>
                    </a:cubicBezTo>
                    <a:cubicBezTo>
                      <a:pt x="19" y="6"/>
                      <a:pt x="19" y="6"/>
                      <a:pt x="19" y="6"/>
                    </a:cubicBezTo>
                    <a:cubicBezTo>
                      <a:pt x="25" y="6"/>
                      <a:pt x="25" y="6"/>
                      <a:pt x="25" y="6"/>
                    </a:cubicBezTo>
                    <a:cubicBezTo>
                      <a:pt x="25" y="0"/>
                      <a:pt x="25" y="0"/>
                      <a:pt x="25"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8" name="组合 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7442057" y="3648925"/>
            <a:ext cx="985223" cy="985223"/>
            <a:chOff x="7442057" y="3648925"/>
            <a:chExt cx="985223" cy="985223"/>
          </a:xfrm>
        </p:grpSpPr>
        <p:sp>
          <p:nvSpPr>
            <p:cNvPr id="17" name="椭圆 16"/>
            <p:cNvSpPr/>
            <p:nvPr/>
          </p:nvSpPr>
          <p:spPr>
            <a:xfrm flipH="1">
              <a:off x="7442057" y="3648925"/>
              <a:ext cx="985223" cy="985223"/>
            </a:xfrm>
            <a:prstGeom prst="ellipse">
              <a:avLst/>
            </a:prstGeom>
            <a:gradFill>
              <a:gsLst>
                <a:gs pos="0">
                  <a:srgbClr val="F0C76A"/>
                </a:gs>
                <a:gs pos="100000">
                  <a:srgbClr val="CC6F62"/>
                </a:gs>
              </a:gsLst>
              <a:lin ang="7800000" scaled="0"/>
            </a:gra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Open Sans" panose="020B0606030504020204" pitchFamily="34" charset="0"/>
                <a:cs typeface="Open Sans" panose="020B0606030504020204" pitchFamily="34" charset="0"/>
              </a:endParaRPr>
            </a:p>
          </p:txBody>
        </p:sp>
        <p:grpSp>
          <p:nvGrpSpPr>
            <p:cNvPr id="26" name="组合 25"/>
            <p:cNvGrpSpPr/>
            <p:nvPr/>
          </p:nvGrpSpPr>
          <p:grpSpPr>
            <a:xfrm>
              <a:off x="7708091" y="3915777"/>
              <a:ext cx="453154" cy="451518"/>
              <a:chOff x="5287964" y="2994026"/>
              <a:chExt cx="879475" cy="876300"/>
            </a:xfrm>
            <a:solidFill>
              <a:schemeClr val="bg1"/>
            </a:solidFill>
          </p:grpSpPr>
          <p:sp>
            <p:nvSpPr>
              <p:cNvPr id="27" name="Freeform 75"/>
              <p:cNvSpPr>
                <a:spLocks noEditPoints="1"/>
              </p:cNvSpPr>
              <p:nvPr/>
            </p:nvSpPr>
            <p:spPr bwMode="auto">
              <a:xfrm>
                <a:off x="5287964" y="3076576"/>
                <a:ext cx="796925" cy="793750"/>
              </a:xfrm>
              <a:custGeom>
                <a:avLst/>
                <a:gdLst>
                  <a:gd name="T0" fmla="*/ 105 w 211"/>
                  <a:gd name="T1" fmla="*/ 211 h 211"/>
                  <a:gd name="T2" fmla="*/ 211 w 211"/>
                  <a:gd name="T3" fmla="*/ 106 h 211"/>
                  <a:gd name="T4" fmla="*/ 198 w 211"/>
                  <a:gd name="T5" fmla="*/ 56 h 211"/>
                  <a:gd name="T6" fmla="*/ 196 w 211"/>
                  <a:gd name="T7" fmla="*/ 56 h 211"/>
                  <a:gd name="T8" fmla="*/ 194 w 211"/>
                  <a:gd name="T9" fmla="*/ 56 h 211"/>
                  <a:gd name="T10" fmla="*/ 181 w 211"/>
                  <a:gd name="T11" fmla="*/ 55 h 211"/>
                  <a:gd name="T12" fmla="*/ 171 w 211"/>
                  <a:gd name="T13" fmla="*/ 65 h 211"/>
                  <a:gd name="T14" fmla="*/ 183 w 211"/>
                  <a:gd name="T15" fmla="*/ 106 h 211"/>
                  <a:gd name="T16" fmla="*/ 105 w 211"/>
                  <a:gd name="T17" fmla="*/ 183 h 211"/>
                  <a:gd name="T18" fmla="*/ 28 w 211"/>
                  <a:gd name="T19" fmla="*/ 106 h 211"/>
                  <a:gd name="T20" fmla="*/ 105 w 211"/>
                  <a:gd name="T21" fmla="*/ 28 h 211"/>
                  <a:gd name="T22" fmla="*/ 146 w 211"/>
                  <a:gd name="T23" fmla="*/ 40 h 211"/>
                  <a:gd name="T24" fmla="*/ 155 w 211"/>
                  <a:gd name="T25" fmla="*/ 31 h 211"/>
                  <a:gd name="T26" fmla="*/ 154 w 211"/>
                  <a:gd name="T27" fmla="*/ 16 h 211"/>
                  <a:gd name="T28" fmla="*/ 154 w 211"/>
                  <a:gd name="T29" fmla="*/ 12 h 211"/>
                  <a:gd name="T30" fmla="*/ 105 w 211"/>
                  <a:gd name="T31" fmla="*/ 0 h 211"/>
                  <a:gd name="T32" fmla="*/ 0 w 211"/>
                  <a:gd name="T33" fmla="*/ 106 h 211"/>
                  <a:gd name="T34" fmla="*/ 105 w 211"/>
                  <a:gd name="T35" fmla="*/ 211 h 211"/>
                  <a:gd name="T36" fmla="*/ 105 w 211"/>
                  <a:gd name="T37" fmla="*/ 211 h 211"/>
                  <a:gd name="T38" fmla="*/ 105 w 211"/>
                  <a:gd name="T3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211">
                    <a:moveTo>
                      <a:pt x="105" y="211"/>
                    </a:moveTo>
                    <a:cubicBezTo>
                      <a:pt x="164" y="211"/>
                      <a:pt x="211" y="164"/>
                      <a:pt x="211" y="106"/>
                    </a:cubicBezTo>
                    <a:cubicBezTo>
                      <a:pt x="211" y="88"/>
                      <a:pt x="206" y="71"/>
                      <a:pt x="198" y="56"/>
                    </a:cubicBezTo>
                    <a:cubicBezTo>
                      <a:pt x="198" y="56"/>
                      <a:pt x="197" y="56"/>
                      <a:pt x="196" y="56"/>
                    </a:cubicBezTo>
                    <a:cubicBezTo>
                      <a:pt x="195" y="56"/>
                      <a:pt x="195" y="56"/>
                      <a:pt x="194" y="56"/>
                    </a:cubicBezTo>
                    <a:cubicBezTo>
                      <a:pt x="181" y="55"/>
                      <a:pt x="181" y="55"/>
                      <a:pt x="181" y="55"/>
                    </a:cubicBezTo>
                    <a:cubicBezTo>
                      <a:pt x="171" y="65"/>
                      <a:pt x="171" y="65"/>
                      <a:pt x="171" y="65"/>
                    </a:cubicBezTo>
                    <a:cubicBezTo>
                      <a:pt x="179" y="77"/>
                      <a:pt x="183" y="91"/>
                      <a:pt x="183" y="106"/>
                    </a:cubicBezTo>
                    <a:cubicBezTo>
                      <a:pt x="183" y="149"/>
                      <a:pt x="148" y="183"/>
                      <a:pt x="105" y="183"/>
                    </a:cubicBezTo>
                    <a:cubicBezTo>
                      <a:pt x="62" y="183"/>
                      <a:pt x="28" y="149"/>
                      <a:pt x="28" y="106"/>
                    </a:cubicBezTo>
                    <a:cubicBezTo>
                      <a:pt x="28" y="63"/>
                      <a:pt x="62" y="28"/>
                      <a:pt x="105" y="28"/>
                    </a:cubicBezTo>
                    <a:cubicBezTo>
                      <a:pt x="120" y="28"/>
                      <a:pt x="134" y="32"/>
                      <a:pt x="146" y="40"/>
                    </a:cubicBezTo>
                    <a:cubicBezTo>
                      <a:pt x="155" y="31"/>
                      <a:pt x="155" y="31"/>
                      <a:pt x="155" y="31"/>
                    </a:cubicBezTo>
                    <a:cubicBezTo>
                      <a:pt x="154" y="16"/>
                      <a:pt x="154" y="16"/>
                      <a:pt x="154" y="16"/>
                    </a:cubicBezTo>
                    <a:cubicBezTo>
                      <a:pt x="154" y="14"/>
                      <a:pt x="154" y="13"/>
                      <a:pt x="154" y="12"/>
                    </a:cubicBezTo>
                    <a:cubicBezTo>
                      <a:pt x="139" y="5"/>
                      <a:pt x="123" y="0"/>
                      <a:pt x="105" y="0"/>
                    </a:cubicBezTo>
                    <a:cubicBezTo>
                      <a:pt x="47" y="0"/>
                      <a:pt x="0" y="48"/>
                      <a:pt x="0" y="106"/>
                    </a:cubicBezTo>
                    <a:cubicBezTo>
                      <a:pt x="0" y="164"/>
                      <a:pt x="47" y="211"/>
                      <a:pt x="105" y="211"/>
                    </a:cubicBezTo>
                    <a:close/>
                    <a:moveTo>
                      <a:pt x="105" y="211"/>
                    </a:moveTo>
                    <a:cubicBezTo>
                      <a:pt x="105" y="211"/>
                      <a:pt x="105" y="211"/>
                      <a:pt x="105" y="2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76"/>
              <p:cNvSpPr>
                <a:spLocks noEditPoints="1"/>
              </p:cNvSpPr>
              <p:nvPr/>
            </p:nvSpPr>
            <p:spPr bwMode="auto">
              <a:xfrm>
                <a:off x="5487989" y="3279776"/>
                <a:ext cx="392113" cy="392113"/>
              </a:xfrm>
              <a:custGeom>
                <a:avLst/>
                <a:gdLst>
                  <a:gd name="T0" fmla="*/ 52 w 104"/>
                  <a:gd name="T1" fmla="*/ 25 h 104"/>
                  <a:gd name="T2" fmla="*/ 54 w 104"/>
                  <a:gd name="T3" fmla="*/ 25 h 104"/>
                  <a:gd name="T4" fmla="*/ 74 w 104"/>
                  <a:gd name="T5" fmla="*/ 5 h 104"/>
                  <a:gd name="T6" fmla="*/ 74 w 104"/>
                  <a:gd name="T7" fmla="*/ 5 h 104"/>
                  <a:gd name="T8" fmla="*/ 52 w 104"/>
                  <a:gd name="T9" fmla="*/ 0 h 104"/>
                  <a:gd name="T10" fmla="*/ 0 w 104"/>
                  <a:gd name="T11" fmla="*/ 52 h 104"/>
                  <a:gd name="T12" fmla="*/ 52 w 104"/>
                  <a:gd name="T13" fmla="*/ 104 h 104"/>
                  <a:gd name="T14" fmla="*/ 104 w 104"/>
                  <a:gd name="T15" fmla="*/ 52 h 104"/>
                  <a:gd name="T16" fmla="*/ 99 w 104"/>
                  <a:gd name="T17" fmla="*/ 30 h 104"/>
                  <a:gd name="T18" fmla="*/ 99 w 104"/>
                  <a:gd name="T19" fmla="*/ 30 h 104"/>
                  <a:gd name="T20" fmla="*/ 79 w 104"/>
                  <a:gd name="T21" fmla="*/ 50 h 104"/>
                  <a:gd name="T22" fmla="*/ 79 w 104"/>
                  <a:gd name="T23" fmla="*/ 52 h 104"/>
                  <a:gd name="T24" fmla="*/ 52 w 104"/>
                  <a:gd name="T25" fmla="*/ 79 h 104"/>
                  <a:gd name="T26" fmla="*/ 25 w 104"/>
                  <a:gd name="T27" fmla="*/ 52 h 104"/>
                  <a:gd name="T28" fmla="*/ 52 w 104"/>
                  <a:gd name="T29" fmla="*/ 25 h 104"/>
                  <a:gd name="T30" fmla="*/ 52 w 104"/>
                  <a:gd name="T31" fmla="*/ 25 h 104"/>
                  <a:gd name="T32" fmla="*/ 52 w 104"/>
                  <a:gd name="T33"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4">
                    <a:moveTo>
                      <a:pt x="52" y="25"/>
                    </a:moveTo>
                    <a:cubicBezTo>
                      <a:pt x="53" y="25"/>
                      <a:pt x="54" y="25"/>
                      <a:pt x="54" y="25"/>
                    </a:cubicBezTo>
                    <a:cubicBezTo>
                      <a:pt x="74" y="5"/>
                      <a:pt x="74" y="5"/>
                      <a:pt x="74" y="5"/>
                    </a:cubicBezTo>
                    <a:cubicBezTo>
                      <a:pt x="74" y="5"/>
                      <a:pt x="74" y="5"/>
                      <a:pt x="74" y="5"/>
                    </a:cubicBezTo>
                    <a:cubicBezTo>
                      <a:pt x="68" y="2"/>
                      <a:pt x="60" y="0"/>
                      <a:pt x="52" y="0"/>
                    </a:cubicBezTo>
                    <a:cubicBezTo>
                      <a:pt x="24" y="0"/>
                      <a:pt x="0" y="23"/>
                      <a:pt x="0" y="52"/>
                    </a:cubicBezTo>
                    <a:cubicBezTo>
                      <a:pt x="0" y="81"/>
                      <a:pt x="24" y="104"/>
                      <a:pt x="52" y="104"/>
                    </a:cubicBezTo>
                    <a:cubicBezTo>
                      <a:pt x="81" y="104"/>
                      <a:pt x="104" y="81"/>
                      <a:pt x="104" y="52"/>
                    </a:cubicBezTo>
                    <a:cubicBezTo>
                      <a:pt x="104" y="44"/>
                      <a:pt x="102" y="37"/>
                      <a:pt x="99" y="30"/>
                    </a:cubicBezTo>
                    <a:cubicBezTo>
                      <a:pt x="99" y="30"/>
                      <a:pt x="99" y="30"/>
                      <a:pt x="99" y="30"/>
                    </a:cubicBezTo>
                    <a:cubicBezTo>
                      <a:pt x="79" y="50"/>
                      <a:pt x="79" y="50"/>
                      <a:pt x="79" y="50"/>
                    </a:cubicBezTo>
                    <a:cubicBezTo>
                      <a:pt x="79" y="50"/>
                      <a:pt x="79" y="51"/>
                      <a:pt x="79" y="52"/>
                    </a:cubicBezTo>
                    <a:cubicBezTo>
                      <a:pt x="79" y="67"/>
                      <a:pt x="67" y="79"/>
                      <a:pt x="52" y="79"/>
                    </a:cubicBezTo>
                    <a:cubicBezTo>
                      <a:pt x="37" y="79"/>
                      <a:pt x="25" y="67"/>
                      <a:pt x="25" y="52"/>
                    </a:cubicBezTo>
                    <a:cubicBezTo>
                      <a:pt x="25" y="37"/>
                      <a:pt x="37" y="25"/>
                      <a:pt x="52" y="25"/>
                    </a:cubicBezTo>
                    <a:close/>
                    <a:moveTo>
                      <a:pt x="52" y="25"/>
                    </a:moveTo>
                    <a:cubicBezTo>
                      <a:pt x="52" y="25"/>
                      <a:pt x="52" y="25"/>
                      <a:pt x="52"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77"/>
              <p:cNvSpPr>
                <a:spLocks noEditPoints="1"/>
              </p:cNvSpPr>
              <p:nvPr/>
            </p:nvSpPr>
            <p:spPr bwMode="auto">
              <a:xfrm>
                <a:off x="5722939" y="2994026"/>
                <a:ext cx="444500" cy="441325"/>
              </a:xfrm>
              <a:custGeom>
                <a:avLst/>
                <a:gdLst>
                  <a:gd name="T0" fmla="*/ 99 w 118"/>
                  <a:gd name="T1" fmla="*/ 32 h 117"/>
                  <a:gd name="T2" fmla="*/ 105 w 118"/>
                  <a:gd name="T3" fmla="*/ 26 h 117"/>
                  <a:gd name="T4" fmla="*/ 105 w 118"/>
                  <a:gd name="T5" fmla="*/ 17 h 117"/>
                  <a:gd name="T6" fmla="*/ 101 w 118"/>
                  <a:gd name="T7" fmla="*/ 13 h 117"/>
                  <a:gd name="T8" fmla="*/ 96 w 118"/>
                  <a:gd name="T9" fmla="*/ 11 h 117"/>
                  <a:gd name="T10" fmla="*/ 92 w 118"/>
                  <a:gd name="T11" fmla="*/ 13 h 117"/>
                  <a:gd name="T12" fmla="*/ 85 w 118"/>
                  <a:gd name="T13" fmla="*/ 19 h 117"/>
                  <a:gd name="T14" fmla="*/ 84 w 118"/>
                  <a:gd name="T15" fmla="*/ 2 h 117"/>
                  <a:gd name="T16" fmla="*/ 82 w 118"/>
                  <a:gd name="T17" fmla="*/ 0 h 117"/>
                  <a:gd name="T18" fmla="*/ 80 w 118"/>
                  <a:gd name="T19" fmla="*/ 1 h 117"/>
                  <a:gd name="T20" fmla="*/ 54 w 118"/>
                  <a:gd name="T21" fmla="*/ 26 h 117"/>
                  <a:gd name="T22" fmla="*/ 51 w 118"/>
                  <a:gd name="T23" fmla="*/ 35 h 117"/>
                  <a:gd name="T24" fmla="*/ 51 w 118"/>
                  <a:gd name="T25" fmla="*/ 36 h 117"/>
                  <a:gd name="T26" fmla="*/ 52 w 118"/>
                  <a:gd name="T27" fmla="*/ 52 h 117"/>
                  <a:gd name="T28" fmla="*/ 43 w 118"/>
                  <a:gd name="T29" fmla="*/ 62 h 117"/>
                  <a:gd name="T30" fmla="*/ 26 w 118"/>
                  <a:gd name="T31" fmla="*/ 78 h 117"/>
                  <a:gd name="T32" fmla="*/ 26 w 118"/>
                  <a:gd name="T33" fmla="*/ 79 h 117"/>
                  <a:gd name="T34" fmla="*/ 10 w 118"/>
                  <a:gd name="T35" fmla="*/ 95 h 117"/>
                  <a:gd name="T36" fmla="*/ 2 w 118"/>
                  <a:gd name="T37" fmla="*/ 102 h 117"/>
                  <a:gd name="T38" fmla="*/ 1 w 118"/>
                  <a:gd name="T39" fmla="*/ 106 h 117"/>
                  <a:gd name="T40" fmla="*/ 0 w 118"/>
                  <a:gd name="T41" fmla="*/ 111 h 117"/>
                  <a:gd name="T42" fmla="*/ 6 w 118"/>
                  <a:gd name="T43" fmla="*/ 117 h 117"/>
                  <a:gd name="T44" fmla="*/ 6 w 118"/>
                  <a:gd name="T45" fmla="*/ 117 h 117"/>
                  <a:gd name="T46" fmla="*/ 12 w 118"/>
                  <a:gd name="T47" fmla="*/ 117 h 117"/>
                  <a:gd name="T48" fmla="*/ 16 w 118"/>
                  <a:gd name="T49" fmla="*/ 115 h 117"/>
                  <a:gd name="T50" fmla="*/ 66 w 118"/>
                  <a:gd name="T51" fmla="*/ 65 h 117"/>
                  <a:gd name="T52" fmla="*/ 81 w 118"/>
                  <a:gd name="T53" fmla="*/ 66 h 117"/>
                  <a:gd name="T54" fmla="*/ 82 w 118"/>
                  <a:gd name="T55" fmla="*/ 66 h 117"/>
                  <a:gd name="T56" fmla="*/ 83 w 118"/>
                  <a:gd name="T57" fmla="*/ 66 h 117"/>
                  <a:gd name="T58" fmla="*/ 91 w 118"/>
                  <a:gd name="T59" fmla="*/ 63 h 117"/>
                  <a:gd name="T60" fmla="*/ 116 w 118"/>
                  <a:gd name="T61" fmla="*/ 37 h 117"/>
                  <a:gd name="T62" fmla="*/ 115 w 118"/>
                  <a:gd name="T63" fmla="*/ 33 h 117"/>
                  <a:gd name="T64" fmla="*/ 99 w 118"/>
                  <a:gd name="T65" fmla="*/ 32 h 117"/>
                  <a:gd name="T66" fmla="*/ 99 w 118"/>
                  <a:gd name="T67" fmla="*/ 32 h 117"/>
                  <a:gd name="T68" fmla="*/ 99 w 118"/>
                  <a:gd name="T69" fmla="*/ 3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117">
                    <a:moveTo>
                      <a:pt x="99" y="32"/>
                    </a:moveTo>
                    <a:cubicBezTo>
                      <a:pt x="105" y="26"/>
                      <a:pt x="105" y="26"/>
                      <a:pt x="105" y="26"/>
                    </a:cubicBezTo>
                    <a:cubicBezTo>
                      <a:pt x="108" y="24"/>
                      <a:pt x="108" y="20"/>
                      <a:pt x="105" y="17"/>
                    </a:cubicBezTo>
                    <a:cubicBezTo>
                      <a:pt x="101" y="13"/>
                      <a:pt x="101" y="13"/>
                      <a:pt x="101" y="13"/>
                    </a:cubicBezTo>
                    <a:cubicBezTo>
                      <a:pt x="100" y="12"/>
                      <a:pt x="98" y="11"/>
                      <a:pt x="96" y="11"/>
                    </a:cubicBezTo>
                    <a:cubicBezTo>
                      <a:pt x="95" y="11"/>
                      <a:pt x="93" y="12"/>
                      <a:pt x="92" y="13"/>
                    </a:cubicBezTo>
                    <a:cubicBezTo>
                      <a:pt x="85" y="19"/>
                      <a:pt x="85" y="19"/>
                      <a:pt x="85" y="19"/>
                    </a:cubicBezTo>
                    <a:cubicBezTo>
                      <a:pt x="84" y="2"/>
                      <a:pt x="84" y="2"/>
                      <a:pt x="84" y="2"/>
                    </a:cubicBezTo>
                    <a:cubicBezTo>
                      <a:pt x="84" y="1"/>
                      <a:pt x="83" y="0"/>
                      <a:pt x="82" y="0"/>
                    </a:cubicBezTo>
                    <a:cubicBezTo>
                      <a:pt x="81" y="0"/>
                      <a:pt x="80" y="0"/>
                      <a:pt x="80" y="1"/>
                    </a:cubicBezTo>
                    <a:cubicBezTo>
                      <a:pt x="54" y="26"/>
                      <a:pt x="54" y="26"/>
                      <a:pt x="54" y="26"/>
                    </a:cubicBezTo>
                    <a:cubicBezTo>
                      <a:pt x="52" y="29"/>
                      <a:pt x="51" y="32"/>
                      <a:pt x="51" y="35"/>
                    </a:cubicBezTo>
                    <a:cubicBezTo>
                      <a:pt x="51" y="36"/>
                      <a:pt x="51" y="36"/>
                      <a:pt x="51" y="36"/>
                    </a:cubicBezTo>
                    <a:cubicBezTo>
                      <a:pt x="52" y="52"/>
                      <a:pt x="52" y="52"/>
                      <a:pt x="52" y="52"/>
                    </a:cubicBezTo>
                    <a:cubicBezTo>
                      <a:pt x="43" y="62"/>
                      <a:pt x="43" y="62"/>
                      <a:pt x="43" y="62"/>
                    </a:cubicBezTo>
                    <a:cubicBezTo>
                      <a:pt x="26" y="78"/>
                      <a:pt x="26" y="78"/>
                      <a:pt x="26" y="78"/>
                    </a:cubicBezTo>
                    <a:cubicBezTo>
                      <a:pt x="26" y="79"/>
                      <a:pt x="26" y="79"/>
                      <a:pt x="26" y="79"/>
                    </a:cubicBezTo>
                    <a:cubicBezTo>
                      <a:pt x="10" y="95"/>
                      <a:pt x="10" y="95"/>
                      <a:pt x="10" y="95"/>
                    </a:cubicBezTo>
                    <a:cubicBezTo>
                      <a:pt x="2" y="102"/>
                      <a:pt x="2" y="102"/>
                      <a:pt x="2" y="102"/>
                    </a:cubicBezTo>
                    <a:cubicBezTo>
                      <a:pt x="1" y="103"/>
                      <a:pt x="1" y="104"/>
                      <a:pt x="1" y="106"/>
                    </a:cubicBezTo>
                    <a:cubicBezTo>
                      <a:pt x="0" y="111"/>
                      <a:pt x="0" y="111"/>
                      <a:pt x="0" y="111"/>
                    </a:cubicBezTo>
                    <a:cubicBezTo>
                      <a:pt x="0" y="115"/>
                      <a:pt x="3" y="117"/>
                      <a:pt x="6" y="117"/>
                    </a:cubicBezTo>
                    <a:cubicBezTo>
                      <a:pt x="6" y="117"/>
                      <a:pt x="6" y="117"/>
                      <a:pt x="6" y="117"/>
                    </a:cubicBezTo>
                    <a:cubicBezTo>
                      <a:pt x="12" y="117"/>
                      <a:pt x="12" y="117"/>
                      <a:pt x="12" y="117"/>
                    </a:cubicBezTo>
                    <a:cubicBezTo>
                      <a:pt x="14" y="117"/>
                      <a:pt x="15" y="116"/>
                      <a:pt x="16" y="115"/>
                    </a:cubicBezTo>
                    <a:cubicBezTo>
                      <a:pt x="66" y="65"/>
                      <a:pt x="66" y="65"/>
                      <a:pt x="66" y="65"/>
                    </a:cubicBezTo>
                    <a:cubicBezTo>
                      <a:pt x="81" y="66"/>
                      <a:pt x="81" y="66"/>
                      <a:pt x="81" y="66"/>
                    </a:cubicBezTo>
                    <a:cubicBezTo>
                      <a:pt x="82" y="66"/>
                      <a:pt x="82" y="66"/>
                      <a:pt x="82" y="66"/>
                    </a:cubicBezTo>
                    <a:cubicBezTo>
                      <a:pt x="82" y="66"/>
                      <a:pt x="82" y="66"/>
                      <a:pt x="83" y="66"/>
                    </a:cubicBezTo>
                    <a:cubicBezTo>
                      <a:pt x="86" y="66"/>
                      <a:pt x="89" y="65"/>
                      <a:pt x="91" y="63"/>
                    </a:cubicBezTo>
                    <a:cubicBezTo>
                      <a:pt x="116" y="37"/>
                      <a:pt x="116" y="37"/>
                      <a:pt x="116" y="37"/>
                    </a:cubicBezTo>
                    <a:cubicBezTo>
                      <a:pt x="118" y="36"/>
                      <a:pt x="117" y="33"/>
                      <a:pt x="115" y="33"/>
                    </a:cubicBezTo>
                    <a:lnTo>
                      <a:pt x="99" y="32"/>
                    </a:lnTo>
                    <a:close/>
                    <a:moveTo>
                      <a:pt x="99" y="32"/>
                    </a:moveTo>
                    <a:cubicBezTo>
                      <a:pt x="99" y="32"/>
                      <a:pt x="99" y="32"/>
                      <a:pt x="99" y="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7" name="组合 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5446762" y="2772836"/>
            <a:ext cx="985223" cy="985223"/>
            <a:chOff x="5446762" y="2772836"/>
            <a:chExt cx="985223" cy="985223"/>
          </a:xfrm>
        </p:grpSpPr>
        <p:sp>
          <p:nvSpPr>
            <p:cNvPr id="16" name="椭圆 15"/>
            <p:cNvSpPr/>
            <p:nvPr/>
          </p:nvSpPr>
          <p:spPr>
            <a:xfrm rot="2711270" flipH="1">
              <a:off x="5446762" y="2772836"/>
              <a:ext cx="985223" cy="985223"/>
            </a:xfrm>
            <a:prstGeom prst="ellipse">
              <a:avLst/>
            </a:prstGeom>
            <a:gradFill>
              <a:gsLst>
                <a:gs pos="0">
                  <a:srgbClr val="F0C76A"/>
                </a:gs>
                <a:gs pos="100000">
                  <a:srgbClr val="CC6F62"/>
                </a:gs>
              </a:gsLst>
              <a:lin ang="7800000" scaled="0"/>
            </a:gra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Open Sans" panose="020B0606030504020204" pitchFamily="34" charset="0"/>
                <a:cs typeface="Open Sans" panose="020B0606030504020204" pitchFamily="34" charset="0"/>
              </a:endParaRPr>
            </a:p>
          </p:txBody>
        </p:sp>
        <p:grpSp>
          <p:nvGrpSpPr>
            <p:cNvPr id="30" name="组合 29"/>
            <p:cNvGrpSpPr/>
            <p:nvPr/>
          </p:nvGrpSpPr>
          <p:grpSpPr>
            <a:xfrm>
              <a:off x="5651478" y="3024422"/>
              <a:ext cx="524087" cy="498584"/>
              <a:chOff x="6323014" y="4870451"/>
              <a:chExt cx="652463" cy="620713"/>
            </a:xfrm>
            <a:solidFill>
              <a:schemeClr val="bg1"/>
            </a:solidFill>
          </p:grpSpPr>
          <p:sp>
            <p:nvSpPr>
              <p:cNvPr id="31" name="Freeform 81"/>
              <p:cNvSpPr/>
              <p:nvPr/>
            </p:nvSpPr>
            <p:spPr bwMode="auto">
              <a:xfrm>
                <a:off x="6789739" y="4870451"/>
                <a:ext cx="185738" cy="185738"/>
              </a:xfrm>
              <a:custGeom>
                <a:avLst/>
                <a:gdLst>
                  <a:gd name="T0" fmla="*/ 38 w 49"/>
                  <a:gd name="T1" fmla="*/ 11 h 49"/>
                  <a:gd name="T2" fmla="*/ 3 w 49"/>
                  <a:gd name="T3" fmla="*/ 7 h 49"/>
                  <a:gd name="T4" fmla="*/ 2 w 49"/>
                  <a:gd name="T5" fmla="*/ 15 h 49"/>
                  <a:gd name="T6" fmla="*/ 34 w 49"/>
                  <a:gd name="T7" fmla="*/ 47 h 49"/>
                  <a:gd name="T8" fmla="*/ 42 w 49"/>
                  <a:gd name="T9" fmla="*/ 46 h 49"/>
                  <a:gd name="T10" fmla="*/ 38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38" y="11"/>
                    </a:moveTo>
                    <a:cubicBezTo>
                      <a:pt x="28" y="2"/>
                      <a:pt x="14" y="0"/>
                      <a:pt x="3" y="7"/>
                    </a:cubicBezTo>
                    <a:cubicBezTo>
                      <a:pt x="0" y="9"/>
                      <a:pt x="0" y="13"/>
                      <a:pt x="2" y="15"/>
                    </a:cubicBezTo>
                    <a:cubicBezTo>
                      <a:pt x="34" y="47"/>
                      <a:pt x="34" y="47"/>
                      <a:pt x="34" y="47"/>
                    </a:cubicBezTo>
                    <a:cubicBezTo>
                      <a:pt x="36" y="49"/>
                      <a:pt x="40" y="49"/>
                      <a:pt x="42" y="46"/>
                    </a:cubicBezTo>
                    <a:cubicBezTo>
                      <a:pt x="49" y="35"/>
                      <a:pt x="47" y="21"/>
                      <a:pt x="3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82"/>
              <p:cNvSpPr>
                <a:spLocks noEditPoints="1"/>
              </p:cNvSpPr>
              <p:nvPr/>
            </p:nvSpPr>
            <p:spPr bwMode="auto">
              <a:xfrm>
                <a:off x="6364289" y="4924426"/>
                <a:ext cx="554038" cy="566738"/>
              </a:xfrm>
              <a:custGeom>
                <a:avLst/>
                <a:gdLst>
                  <a:gd name="T0" fmla="*/ 134 w 147"/>
                  <a:gd name="T1" fmla="*/ 115 h 151"/>
                  <a:gd name="T2" fmla="*/ 147 w 147"/>
                  <a:gd name="T3" fmla="*/ 72 h 151"/>
                  <a:gd name="T4" fmla="*/ 75 w 147"/>
                  <a:gd name="T5" fmla="*/ 0 h 151"/>
                  <a:gd name="T6" fmla="*/ 74 w 147"/>
                  <a:gd name="T7" fmla="*/ 0 h 151"/>
                  <a:gd name="T8" fmla="*/ 3 w 147"/>
                  <a:gd name="T9" fmla="*/ 72 h 151"/>
                  <a:gd name="T10" fmla="*/ 15 w 147"/>
                  <a:gd name="T11" fmla="*/ 112 h 151"/>
                  <a:gd name="T12" fmla="*/ 2 w 147"/>
                  <a:gd name="T13" fmla="*/ 137 h 151"/>
                  <a:gd name="T14" fmla="*/ 6 w 147"/>
                  <a:gd name="T15" fmla="*/ 150 h 151"/>
                  <a:gd name="T16" fmla="*/ 11 w 147"/>
                  <a:gd name="T17" fmla="*/ 151 h 151"/>
                  <a:gd name="T18" fmla="*/ 20 w 147"/>
                  <a:gd name="T19" fmla="*/ 146 h 151"/>
                  <a:gd name="T20" fmla="*/ 29 w 147"/>
                  <a:gd name="T21" fmla="*/ 128 h 151"/>
                  <a:gd name="T22" fmla="*/ 74 w 147"/>
                  <a:gd name="T23" fmla="*/ 145 h 151"/>
                  <a:gd name="T24" fmla="*/ 75 w 147"/>
                  <a:gd name="T25" fmla="*/ 145 h 151"/>
                  <a:gd name="T26" fmla="*/ 119 w 147"/>
                  <a:gd name="T27" fmla="*/ 129 h 151"/>
                  <a:gd name="T28" fmla="*/ 127 w 147"/>
                  <a:gd name="T29" fmla="*/ 146 h 151"/>
                  <a:gd name="T30" fmla="*/ 136 w 147"/>
                  <a:gd name="T31" fmla="*/ 151 h 151"/>
                  <a:gd name="T32" fmla="*/ 141 w 147"/>
                  <a:gd name="T33" fmla="*/ 150 h 151"/>
                  <a:gd name="T34" fmla="*/ 145 w 147"/>
                  <a:gd name="T35" fmla="*/ 137 h 151"/>
                  <a:gd name="T36" fmla="*/ 134 w 147"/>
                  <a:gd name="T37" fmla="*/ 115 h 151"/>
                  <a:gd name="T38" fmla="*/ 75 w 147"/>
                  <a:gd name="T39" fmla="*/ 125 h 151"/>
                  <a:gd name="T40" fmla="*/ 74 w 147"/>
                  <a:gd name="T41" fmla="*/ 125 h 151"/>
                  <a:gd name="T42" fmla="*/ 22 w 147"/>
                  <a:gd name="T43" fmla="*/ 72 h 151"/>
                  <a:gd name="T44" fmla="*/ 74 w 147"/>
                  <a:gd name="T45" fmla="*/ 20 h 151"/>
                  <a:gd name="T46" fmla="*/ 75 w 147"/>
                  <a:gd name="T47" fmla="*/ 19 h 151"/>
                  <a:gd name="T48" fmla="*/ 128 w 147"/>
                  <a:gd name="T49" fmla="*/ 72 h 151"/>
                  <a:gd name="T50" fmla="*/ 75 w 147"/>
                  <a:gd name="T51"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1">
                    <a:moveTo>
                      <a:pt x="134" y="115"/>
                    </a:moveTo>
                    <a:cubicBezTo>
                      <a:pt x="142" y="103"/>
                      <a:pt x="147" y="88"/>
                      <a:pt x="147" y="72"/>
                    </a:cubicBezTo>
                    <a:cubicBezTo>
                      <a:pt x="147" y="32"/>
                      <a:pt x="115" y="0"/>
                      <a:pt x="75" y="0"/>
                    </a:cubicBezTo>
                    <a:cubicBezTo>
                      <a:pt x="75" y="0"/>
                      <a:pt x="74" y="0"/>
                      <a:pt x="74" y="0"/>
                    </a:cubicBezTo>
                    <a:cubicBezTo>
                      <a:pt x="35" y="0"/>
                      <a:pt x="3" y="33"/>
                      <a:pt x="3" y="72"/>
                    </a:cubicBezTo>
                    <a:cubicBezTo>
                      <a:pt x="3" y="87"/>
                      <a:pt x="7" y="101"/>
                      <a:pt x="15" y="112"/>
                    </a:cubicBezTo>
                    <a:cubicBezTo>
                      <a:pt x="2" y="137"/>
                      <a:pt x="2" y="137"/>
                      <a:pt x="2" y="137"/>
                    </a:cubicBezTo>
                    <a:cubicBezTo>
                      <a:pt x="0" y="142"/>
                      <a:pt x="2" y="148"/>
                      <a:pt x="6" y="150"/>
                    </a:cubicBezTo>
                    <a:cubicBezTo>
                      <a:pt x="8" y="151"/>
                      <a:pt x="9" y="151"/>
                      <a:pt x="11" y="151"/>
                    </a:cubicBezTo>
                    <a:cubicBezTo>
                      <a:pt x="14" y="151"/>
                      <a:pt x="18" y="149"/>
                      <a:pt x="20" y="146"/>
                    </a:cubicBezTo>
                    <a:cubicBezTo>
                      <a:pt x="29" y="128"/>
                      <a:pt x="29" y="128"/>
                      <a:pt x="29" y="128"/>
                    </a:cubicBezTo>
                    <a:cubicBezTo>
                      <a:pt x="41" y="138"/>
                      <a:pt x="57" y="145"/>
                      <a:pt x="74" y="145"/>
                    </a:cubicBezTo>
                    <a:cubicBezTo>
                      <a:pt x="74" y="145"/>
                      <a:pt x="75" y="145"/>
                      <a:pt x="75" y="145"/>
                    </a:cubicBezTo>
                    <a:cubicBezTo>
                      <a:pt x="92" y="145"/>
                      <a:pt x="107" y="139"/>
                      <a:pt x="119" y="129"/>
                    </a:cubicBezTo>
                    <a:cubicBezTo>
                      <a:pt x="127" y="146"/>
                      <a:pt x="127" y="146"/>
                      <a:pt x="127" y="146"/>
                    </a:cubicBezTo>
                    <a:cubicBezTo>
                      <a:pt x="129" y="149"/>
                      <a:pt x="133" y="151"/>
                      <a:pt x="136" y="151"/>
                    </a:cubicBezTo>
                    <a:cubicBezTo>
                      <a:pt x="138" y="151"/>
                      <a:pt x="139" y="151"/>
                      <a:pt x="141" y="150"/>
                    </a:cubicBezTo>
                    <a:cubicBezTo>
                      <a:pt x="145" y="148"/>
                      <a:pt x="147" y="142"/>
                      <a:pt x="145" y="137"/>
                    </a:cubicBezTo>
                    <a:lnTo>
                      <a:pt x="134" y="115"/>
                    </a:lnTo>
                    <a:close/>
                    <a:moveTo>
                      <a:pt x="75" y="125"/>
                    </a:moveTo>
                    <a:cubicBezTo>
                      <a:pt x="75" y="125"/>
                      <a:pt x="74" y="125"/>
                      <a:pt x="74" y="125"/>
                    </a:cubicBezTo>
                    <a:cubicBezTo>
                      <a:pt x="45" y="125"/>
                      <a:pt x="22" y="101"/>
                      <a:pt x="22" y="72"/>
                    </a:cubicBezTo>
                    <a:cubicBezTo>
                      <a:pt x="22" y="43"/>
                      <a:pt x="45" y="20"/>
                      <a:pt x="74" y="20"/>
                    </a:cubicBezTo>
                    <a:cubicBezTo>
                      <a:pt x="74" y="20"/>
                      <a:pt x="75" y="19"/>
                      <a:pt x="75" y="19"/>
                    </a:cubicBezTo>
                    <a:cubicBezTo>
                      <a:pt x="104" y="19"/>
                      <a:pt x="128" y="43"/>
                      <a:pt x="128" y="72"/>
                    </a:cubicBezTo>
                    <a:cubicBezTo>
                      <a:pt x="128" y="102"/>
                      <a:pt x="104" y="125"/>
                      <a:pt x="75"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83"/>
              <p:cNvSpPr/>
              <p:nvPr/>
            </p:nvSpPr>
            <p:spPr bwMode="auto">
              <a:xfrm>
                <a:off x="6534151" y="5092701"/>
                <a:ext cx="131763" cy="236538"/>
              </a:xfrm>
              <a:custGeom>
                <a:avLst/>
                <a:gdLst>
                  <a:gd name="T0" fmla="*/ 30 w 35"/>
                  <a:gd name="T1" fmla="*/ 0 h 63"/>
                  <a:gd name="T2" fmla="*/ 29 w 35"/>
                  <a:gd name="T3" fmla="*/ 0 h 63"/>
                  <a:gd name="T4" fmla="*/ 24 w 35"/>
                  <a:gd name="T5" fmla="*/ 6 h 63"/>
                  <a:gd name="T6" fmla="*/ 24 w 35"/>
                  <a:gd name="T7" fmla="*/ 27 h 63"/>
                  <a:gd name="T8" fmla="*/ 2 w 35"/>
                  <a:gd name="T9" fmla="*/ 54 h 63"/>
                  <a:gd name="T10" fmla="*/ 3 w 35"/>
                  <a:gd name="T11" fmla="*/ 61 h 63"/>
                  <a:gd name="T12" fmla="*/ 6 w 35"/>
                  <a:gd name="T13" fmla="*/ 63 h 63"/>
                  <a:gd name="T14" fmla="*/ 10 w 35"/>
                  <a:gd name="T15" fmla="*/ 61 h 63"/>
                  <a:gd name="T16" fmla="*/ 29 w 35"/>
                  <a:gd name="T17" fmla="*/ 39 h 63"/>
                  <a:gd name="T18" fmla="*/ 33 w 35"/>
                  <a:gd name="T19" fmla="*/ 34 h 63"/>
                  <a:gd name="T20" fmla="*/ 35 w 35"/>
                  <a:gd name="T21" fmla="*/ 29 h 63"/>
                  <a:gd name="T22" fmla="*/ 35 w 35"/>
                  <a:gd name="T23" fmla="*/ 6 h 63"/>
                  <a:gd name="T24" fmla="*/ 30 w 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63">
                    <a:moveTo>
                      <a:pt x="30" y="0"/>
                    </a:moveTo>
                    <a:cubicBezTo>
                      <a:pt x="30" y="0"/>
                      <a:pt x="29" y="0"/>
                      <a:pt x="29" y="0"/>
                    </a:cubicBezTo>
                    <a:cubicBezTo>
                      <a:pt x="26" y="1"/>
                      <a:pt x="24" y="3"/>
                      <a:pt x="24" y="6"/>
                    </a:cubicBezTo>
                    <a:cubicBezTo>
                      <a:pt x="24" y="27"/>
                      <a:pt x="24" y="27"/>
                      <a:pt x="24" y="27"/>
                    </a:cubicBezTo>
                    <a:cubicBezTo>
                      <a:pt x="2" y="54"/>
                      <a:pt x="2" y="54"/>
                      <a:pt x="2" y="54"/>
                    </a:cubicBezTo>
                    <a:cubicBezTo>
                      <a:pt x="0" y="56"/>
                      <a:pt x="0" y="59"/>
                      <a:pt x="3" y="61"/>
                    </a:cubicBezTo>
                    <a:cubicBezTo>
                      <a:pt x="4" y="62"/>
                      <a:pt x="5" y="63"/>
                      <a:pt x="6" y="63"/>
                    </a:cubicBezTo>
                    <a:cubicBezTo>
                      <a:pt x="8" y="63"/>
                      <a:pt x="9" y="62"/>
                      <a:pt x="10" y="61"/>
                    </a:cubicBezTo>
                    <a:cubicBezTo>
                      <a:pt x="29" y="39"/>
                      <a:pt x="29" y="39"/>
                      <a:pt x="29" y="39"/>
                    </a:cubicBezTo>
                    <a:cubicBezTo>
                      <a:pt x="33" y="34"/>
                      <a:pt x="33" y="34"/>
                      <a:pt x="33" y="34"/>
                    </a:cubicBezTo>
                    <a:cubicBezTo>
                      <a:pt x="35" y="33"/>
                      <a:pt x="35" y="31"/>
                      <a:pt x="35" y="29"/>
                    </a:cubicBezTo>
                    <a:cubicBezTo>
                      <a:pt x="35" y="6"/>
                      <a:pt x="35" y="6"/>
                      <a:pt x="35" y="6"/>
                    </a:cubicBezTo>
                    <a:cubicBezTo>
                      <a:pt x="35" y="3"/>
                      <a:pt x="33" y="0"/>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84"/>
              <p:cNvSpPr/>
              <p:nvPr/>
            </p:nvSpPr>
            <p:spPr bwMode="auto">
              <a:xfrm>
                <a:off x="6323014" y="4870451"/>
                <a:ext cx="184150" cy="185738"/>
              </a:xfrm>
              <a:custGeom>
                <a:avLst/>
                <a:gdLst>
                  <a:gd name="T0" fmla="*/ 11 w 49"/>
                  <a:gd name="T1" fmla="*/ 11 h 49"/>
                  <a:gd name="T2" fmla="*/ 7 w 49"/>
                  <a:gd name="T3" fmla="*/ 46 h 49"/>
                  <a:gd name="T4" fmla="*/ 14 w 49"/>
                  <a:gd name="T5" fmla="*/ 47 h 49"/>
                  <a:gd name="T6" fmla="*/ 46 w 49"/>
                  <a:gd name="T7" fmla="*/ 15 h 49"/>
                  <a:gd name="T8" fmla="*/ 45 w 49"/>
                  <a:gd name="T9" fmla="*/ 7 h 49"/>
                  <a:gd name="T10" fmla="*/ 11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11" y="11"/>
                    </a:moveTo>
                    <a:cubicBezTo>
                      <a:pt x="1" y="21"/>
                      <a:pt x="0" y="35"/>
                      <a:pt x="7" y="46"/>
                    </a:cubicBezTo>
                    <a:cubicBezTo>
                      <a:pt x="9" y="49"/>
                      <a:pt x="12" y="49"/>
                      <a:pt x="14" y="47"/>
                    </a:cubicBezTo>
                    <a:cubicBezTo>
                      <a:pt x="46" y="15"/>
                      <a:pt x="46" y="15"/>
                      <a:pt x="46" y="15"/>
                    </a:cubicBezTo>
                    <a:cubicBezTo>
                      <a:pt x="49" y="13"/>
                      <a:pt x="48" y="9"/>
                      <a:pt x="45" y="7"/>
                    </a:cubicBezTo>
                    <a:cubicBezTo>
                      <a:pt x="35" y="0"/>
                      <a:pt x="20" y="2"/>
                      <a:pt x="1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5" name="组合 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3430168" y="4559774"/>
            <a:ext cx="985223" cy="985223"/>
            <a:chOff x="3430168" y="4559774"/>
            <a:chExt cx="985223" cy="985223"/>
          </a:xfrm>
        </p:grpSpPr>
        <p:sp>
          <p:nvSpPr>
            <p:cNvPr id="15" name="椭圆 14"/>
            <p:cNvSpPr/>
            <p:nvPr/>
          </p:nvSpPr>
          <p:spPr>
            <a:xfrm rot="18888730">
              <a:off x="3430168" y="4559774"/>
              <a:ext cx="985223" cy="985223"/>
            </a:xfrm>
            <a:prstGeom prst="ellipse">
              <a:avLst/>
            </a:prstGeom>
            <a:gradFill>
              <a:gsLst>
                <a:gs pos="0">
                  <a:srgbClr val="F0C76A"/>
                </a:gs>
                <a:gs pos="100000">
                  <a:srgbClr val="CC6F62"/>
                </a:gs>
              </a:gsLst>
              <a:lin ang="7800000" scaled="0"/>
            </a:gra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Open Sans" panose="020B0606030504020204" pitchFamily="34" charset="0"/>
                <a:cs typeface="Open Sans" panose="020B0606030504020204" pitchFamily="34" charset="0"/>
              </a:endParaRPr>
            </a:p>
          </p:txBody>
        </p:sp>
        <p:grpSp>
          <p:nvGrpSpPr>
            <p:cNvPr id="35" name="Group 4"/>
            <p:cNvGrpSpPr>
              <a:grpSpLocks noChangeAspect="1"/>
            </p:cNvGrpSpPr>
            <p:nvPr/>
          </p:nvGrpSpPr>
          <p:grpSpPr bwMode="auto">
            <a:xfrm>
              <a:off x="3680845" y="4835351"/>
              <a:ext cx="461588" cy="453764"/>
              <a:chOff x="3722" y="2043"/>
              <a:chExt cx="236" cy="232"/>
            </a:xfrm>
            <a:solidFill>
              <a:schemeClr val="bg1"/>
            </a:solidFill>
          </p:grpSpPr>
          <p:sp>
            <p:nvSpPr>
              <p:cNvPr id="36" name="Freeform 5"/>
              <p:cNvSpPr>
                <a:spLocks noEditPoints="1"/>
              </p:cNvSpPr>
              <p:nvPr/>
            </p:nvSpPr>
            <p:spPr bwMode="auto">
              <a:xfrm>
                <a:off x="3810" y="2089"/>
                <a:ext cx="14" cy="32"/>
              </a:xfrm>
              <a:custGeom>
                <a:avLst/>
                <a:gdLst>
                  <a:gd name="T0" fmla="*/ 4 w 6"/>
                  <a:gd name="T1" fmla="*/ 0 h 13"/>
                  <a:gd name="T2" fmla="*/ 2 w 6"/>
                  <a:gd name="T3" fmla="*/ 0 h 13"/>
                  <a:gd name="T4" fmla="*/ 0 w 6"/>
                  <a:gd name="T5" fmla="*/ 2 h 13"/>
                  <a:gd name="T6" fmla="*/ 0 w 6"/>
                  <a:gd name="T7" fmla="*/ 13 h 13"/>
                  <a:gd name="T8" fmla="*/ 6 w 6"/>
                  <a:gd name="T9" fmla="*/ 13 h 13"/>
                  <a:gd name="T10" fmla="*/ 6 w 6"/>
                  <a:gd name="T11" fmla="*/ 2 h 13"/>
                  <a:gd name="T12" fmla="*/ 4 w 6"/>
                  <a:gd name="T13" fmla="*/ 0 h 13"/>
                  <a:gd name="T14" fmla="*/ 4 w 6"/>
                  <a:gd name="T15" fmla="*/ 0 h 13"/>
                  <a:gd name="T16" fmla="*/ 4 w 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3">
                    <a:moveTo>
                      <a:pt x="4" y="0"/>
                    </a:moveTo>
                    <a:cubicBezTo>
                      <a:pt x="2" y="0"/>
                      <a:pt x="2" y="0"/>
                      <a:pt x="2" y="0"/>
                    </a:cubicBezTo>
                    <a:cubicBezTo>
                      <a:pt x="1" y="0"/>
                      <a:pt x="0" y="1"/>
                      <a:pt x="0" y="2"/>
                    </a:cubicBezTo>
                    <a:cubicBezTo>
                      <a:pt x="0" y="13"/>
                      <a:pt x="0" y="13"/>
                      <a:pt x="0" y="13"/>
                    </a:cubicBezTo>
                    <a:cubicBezTo>
                      <a:pt x="6" y="13"/>
                      <a:pt x="6" y="13"/>
                      <a:pt x="6" y="13"/>
                    </a:cubicBezTo>
                    <a:cubicBezTo>
                      <a:pt x="6" y="2"/>
                      <a:pt x="6" y="2"/>
                      <a:pt x="6" y="2"/>
                    </a:cubicBezTo>
                    <a:cubicBezTo>
                      <a:pt x="6" y="1"/>
                      <a:pt x="5" y="0"/>
                      <a:pt x="4" y="0"/>
                    </a:cubicBezTo>
                    <a:close/>
                    <a:moveTo>
                      <a:pt x="4" y="0"/>
                    </a:move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6"/>
              <p:cNvSpPr>
                <a:spLocks noEditPoints="1"/>
              </p:cNvSpPr>
              <p:nvPr/>
            </p:nvSpPr>
            <p:spPr bwMode="auto">
              <a:xfrm>
                <a:off x="3853" y="2089"/>
                <a:ext cx="17" cy="32"/>
              </a:xfrm>
              <a:custGeom>
                <a:avLst/>
                <a:gdLst>
                  <a:gd name="T0" fmla="*/ 4 w 7"/>
                  <a:gd name="T1" fmla="*/ 0 h 13"/>
                  <a:gd name="T2" fmla="*/ 3 w 7"/>
                  <a:gd name="T3" fmla="*/ 0 h 13"/>
                  <a:gd name="T4" fmla="*/ 0 w 7"/>
                  <a:gd name="T5" fmla="*/ 2 h 13"/>
                  <a:gd name="T6" fmla="*/ 0 w 7"/>
                  <a:gd name="T7" fmla="*/ 13 h 13"/>
                  <a:gd name="T8" fmla="*/ 7 w 7"/>
                  <a:gd name="T9" fmla="*/ 13 h 13"/>
                  <a:gd name="T10" fmla="*/ 7 w 7"/>
                  <a:gd name="T11" fmla="*/ 2 h 13"/>
                  <a:gd name="T12" fmla="*/ 4 w 7"/>
                  <a:gd name="T13" fmla="*/ 0 h 13"/>
                  <a:gd name="T14" fmla="*/ 4 w 7"/>
                  <a:gd name="T15" fmla="*/ 0 h 13"/>
                  <a:gd name="T16" fmla="*/ 4 w 7"/>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4" y="0"/>
                    </a:moveTo>
                    <a:cubicBezTo>
                      <a:pt x="3" y="0"/>
                      <a:pt x="3" y="0"/>
                      <a:pt x="3" y="0"/>
                    </a:cubicBezTo>
                    <a:cubicBezTo>
                      <a:pt x="1" y="0"/>
                      <a:pt x="0" y="1"/>
                      <a:pt x="0" y="2"/>
                    </a:cubicBezTo>
                    <a:cubicBezTo>
                      <a:pt x="0" y="13"/>
                      <a:pt x="0" y="13"/>
                      <a:pt x="0" y="13"/>
                    </a:cubicBezTo>
                    <a:cubicBezTo>
                      <a:pt x="7" y="13"/>
                      <a:pt x="7" y="13"/>
                      <a:pt x="7" y="13"/>
                    </a:cubicBezTo>
                    <a:cubicBezTo>
                      <a:pt x="7" y="2"/>
                      <a:pt x="7" y="2"/>
                      <a:pt x="7" y="2"/>
                    </a:cubicBezTo>
                    <a:cubicBezTo>
                      <a:pt x="7" y="1"/>
                      <a:pt x="6" y="0"/>
                      <a:pt x="4" y="0"/>
                    </a:cubicBezTo>
                    <a:close/>
                    <a:moveTo>
                      <a:pt x="4" y="0"/>
                    </a:move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7"/>
              <p:cNvSpPr>
                <a:spLocks noEditPoints="1"/>
              </p:cNvSpPr>
              <p:nvPr/>
            </p:nvSpPr>
            <p:spPr bwMode="auto">
              <a:xfrm>
                <a:off x="3722" y="2043"/>
                <a:ext cx="236" cy="232"/>
              </a:xfrm>
              <a:custGeom>
                <a:avLst/>
                <a:gdLst>
                  <a:gd name="T0" fmla="*/ 48 w 97"/>
                  <a:gd name="T1" fmla="*/ 0 h 95"/>
                  <a:gd name="T2" fmla="*/ 0 w 97"/>
                  <a:gd name="T3" fmla="*/ 49 h 95"/>
                  <a:gd name="T4" fmla="*/ 14 w 97"/>
                  <a:gd name="T5" fmla="*/ 83 h 95"/>
                  <a:gd name="T6" fmla="*/ 33 w 97"/>
                  <a:gd name="T7" fmla="*/ 95 h 95"/>
                  <a:gd name="T8" fmla="*/ 35 w 97"/>
                  <a:gd name="T9" fmla="*/ 95 h 95"/>
                  <a:gd name="T10" fmla="*/ 39 w 97"/>
                  <a:gd name="T11" fmla="*/ 92 h 95"/>
                  <a:gd name="T12" fmla="*/ 36 w 97"/>
                  <a:gd name="T13" fmla="*/ 86 h 95"/>
                  <a:gd name="T14" fmla="*/ 20 w 97"/>
                  <a:gd name="T15" fmla="*/ 76 h 95"/>
                  <a:gd name="T16" fmla="*/ 9 w 97"/>
                  <a:gd name="T17" fmla="*/ 49 h 95"/>
                  <a:gd name="T18" fmla="*/ 48 w 97"/>
                  <a:gd name="T19" fmla="*/ 9 h 95"/>
                  <a:gd name="T20" fmla="*/ 87 w 97"/>
                  <a:gd name="T21" fmla="*/ 49 h 95"/>
                  <a:gd name="T22" fmla="*/ 76 w 97"/>
                  <a:gd name="T23" fmla="*/ 76 h 95"/>
                  <a:gd name="T24" fmla="*/ 62 w 97"/>
                  <a:gd name="T25" fmla="*/ 84 h 95"/>
                  <a:gd name="T26" fmla="*/ 57 w 97"/>
                  <a:gd name="T27" fmla="*/ 82 h 95"/>
                  <a:gd name="T28" fmla="*/ 53 w 97"/>
                  <a:gd name="T29" fmla="*/ 65 h 95"/>
                  <a:gd name="T30" fmla="*/ 67 w 97"/>
                  <a:gd name="T31" fmla="*/ 50 h 95"/>
                  <a:gd name="T32" fmla="*/ 67 w 97"/>
                  <a:gd name="T33" fmla="*/ 35 h 95"/>
                  <a:gd name="T34" fmla="*/ 29 w 97"/>
                  <a:gd name="T35" fmla="*/ 35 h 95"/>
                  <a:gd name="T36" fmla="*/ 29 w 97"/>
                  <a:gd name="T37" fmla="*/ 50 h 95"/>
                  <a:gd name="T38" fmla="*/ 43 w 97"/>
                  <a:gd name="T39" fmla="*/ 65 h 95"/>
                  <a:gd name="T40" fmla="*/ 50 w 97"/>
                  <a:gd name="T41" fmla="*/ 88 h 95"/>
                  <a:gd name="T42" fmla="*/ 62 w 97"/>
                  <a:gd name="T43" fmla="*/ 93 h 95"/>
                  <a:gd name="T44" fmla="*/ 82 w 97"/>
                  <a:gd name="T45" fmla="*/ 83 h 95"/>
                  <a:gd name="T46" fmla="*/ 83 w 97"/>
                  <a:gd name="T47" fmla="*/ 83 h 95"/>
                  <a:gd name="T48" fmla="*/ 97 w 97"/>
                  <a:gd name="T49" fmla="*/ 49 h 95"/>
                  <a:gd name="T50" fmla="*/ 48 w 97"/>
                  <a:gd name="T51" fmla="*/ 0 h 95"/>
                  <a:gd name="T52" fmla="*/ 48 w 97"/>
                  <a:gd name="T53" fmla="*/ 0 h 95"/>
                  <a:gd name="T54" fmla="*/ 48 w 97"/>
                  <a:gd name="T5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95">
                    <a:moveTo>
                      <a:pt x="48" y="0"/>
                    </a:moveTo>
                    <a:cubicBezTo>
                      <a:pt x="21" y="0"/>
                      <a:pt x="0" y="22"/>
                      <a:pt x="0" y="49"/>
                    </a:cubicBezTo>
                    <a:cubicBezTo>
                      <a:pt x="0" y="61"/>
                      <a:pt x="5" y="74"/>
                      <a:pt x="14" y="83"/>
                    </a:cubicBezTo>
                    <a:cubicBezTo>
                      <a:pt x="19" y="88"/>
                      <a:pt x="26" y="92"/>
                      <a:pt x="33" y="95"/>
                    </a:cubicBezTo>
                    <a:cubicBezTo>
                      <a:pt x="34" y="95"/>
                      <a:pt x="34" y="95"/>
                      <a:pt x="35" y="95"/>
                    </a:cubicBezTo>
                    <a:cubicBezTo>
                      <a:pt x="37" y="95"/>
                      <a:pt x="38" y="94"/>
                      <a:pt x="39" y="92"/>
                    </a:cubicBezTo>
                    <a:cubicBezTo>
                      <a:pt x="40" y="89"/>
                      <a:pt x="39" y="87"/>
                      <a:pt x="36" y="86"/>
                    </a:cubicBezTo>
                    <a:cubicBezTo>
                      <a:pt x="30" y="84"/>
                      <a:pt x="25" y="81"/>
                      <a:pt x="20" y="76"/>
                    </a:cubicBezTo>
                    <a:cubicBezTo>
                      <a:pt x="13" y="69"/>
                      <a:pt x="9" y="59"/>
                      <a:pt x="9" y="49"/>
                    </a:cubicBezTo>
                    <a:cubicBezTo>
                      <a:pt x="9" y="27"/>
                      <a:pt x="27" y="9"/>
                      <a:pt x="48" y="9"/>
                    </a:cubicBezTo>
                    <a:cubicBezTo>
                      <a:pt x="70" y="9"/>
                      <a:pt x="87" y="27"/>
                      <a:pt x="87" y="49"/>
                    </a:cubicBezTo>
                    <a:cubicBezTo>
                      <a:pt x="87" y="59"/>
                      <a:pt x="83" y="69"/>
                      <a:pt x="76" y="76"/>
                    </a:cubicBezTo>
                    <a:cubicBezTo>
                      <a:pt x="73" y="79"/>
                      <a:pt x="66" y="84"/>
                      <a:pt x="62" y="84"/>
                    </a:cubicBezTo>
                    <a:cubicBezTo>
                      <a:pt x="60" y="84"/>
                      <a:pt x="58" y="83"/>
                      <a:pt x="57" y="82"/>
                    </a:cubicBezTo>
                    <a:cubicBezTo>
                      <a:pt x="53" y="78"/>
                      <a:pt x="53" y="70"/>
                      <a:pt x="53" y="65"/>
                    </a:cubicBezTo>
                    <a:cubicBezTo>
                      <a:pt x="61" y="65"/>
                      <a:pt x="67" y="58"/>
                      <a:pt x="67" y="50"/>
                    </a:cubicBezTo>
                    <a:cubicBezTo>
                      <a:pt x="67" y="35"/>
                      <a:pt x="67" y="35"/>
                      <a:pt x="67" y="35"/>
                    </a:cubicBezTo>
                    <a:cubicBezTo>
                      <a:pt x="29" y="35"/>
                      <a:pt x="29" y="35"/>
                      <a:pt x="29" y="35"/>
                    </a:cubicBezTo>
                    <a:cubicBezTo>
                      <a:pt x="29" y="50"/>
                      <a:pt x="29" y="50"/>
                      <a:pt x="29" y="50"/>
                    </a:cubicBezTo>
                    <a:cubicBezTo>
                      <a:pt x="29" y="58"/>
                      <a:pt x="35" y="65"/>
                      <a:pt x="43" y="65"/>
                    </a:cubicBezTo>
                    <a:cubicBezTo>
                      <a:pt x="43" y="71"/>
                      <a:pt x="44" y="82"/>
                      <a:pt x="50" y="88"/>
                    </a:cubicBezTo>
                    <a:cubicBezTo>
                      <a:pt x="53" y="91"/>
                      <a:pt x="57" y="93"/>
                      <a:pt x="62" y="93"/>
                    </a:cubicBezTo>
                    <a:cubicBezTo>
                      <a:pt x="71" y="93"/>
                      <a:pt x="81" y="84"/>
                      <a:pt x="82" y="83"/>
                    </a:cubicBezTo>
                    <a:cubicBezTo>
                      <a:pt x="83" y="83"/>
                      <a:pt x="83" y="83"/>
                      <a:pt x="83" y="83"/>
                    </a:cubicBezTo>
                    <a:cubicBezTo>
                      <a:pt x="92" y="74"/>
                      <a:pt x="97" y="62"/>
                      <a:pt x="97" y="49"/>
                    </a:cubicBezTo>
                    <a:cubicBezTo>
                      <a:pt x="97" y="22"/>
                      <a:pt x="75" y="0"/>
                      <a:pt x="48" y="0"/>
                    </a:cubicBezTo>
                    <a:close/>
                    <a:moveTo>
                      <a:pt x="48" y="0"/>
                    </a:move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39" name="任意多边形 3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2548100" y="4382705"/>
            <a:ext cx="834605" cy="6078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任意多边形 3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8100000" flipV="1">
            <a:off x="4220098" y="4234396"/>
            <a:ext cx="1194883" cy="167846"/>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任意多边形 4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6442848" y="3609608"/>
            <a:ext cx="834605" cy="6078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任意多边形 4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7913339">
            <a:off x="8195034" y="3206788"/>
            <a:ext cx="1536809" cy="11744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749511" y="3876522"/>
            <a:ext cx="3035757" cy="1322070"/>
          </a:xfrm>
          <a:prstGeom prst="rect">
            <a:avLst/>
          </a:prstGeom>
          <a:ln w="50800">
            <a:solidFill>
              <a:srgbClr val="DFA117"/>
            </a:solidFill>
          </a:ln>
        </p:spPr>
        <p:txBody>
          <a:bodyPr wrap="square">
            <a:spAutoFit/>
          </a:bodyPr>
          <a:lstStyle/>
          <a:p>
            <a:pPr fontAlgn="auto">
              <a:lnSpc>
                <a:spcPct val="100000"/>
              </a:lnSpc>
            </a:pPr>
            <a:r>
              <a:rPr lang="en-US" altLang="zh-CN" sz="2000" dirty="0">
                <a:solidFill>
                  <a:schemeClr val="bg1"/>
                </a:solidFill>
                <a:latin typeface="+mn-ea"/>
                <a:cs typeface="Open Sans Light" panose="020B0306030504020204" pitchFamily="34" charset="0"/>
              </a:rPr>
              <a:t>在家用及医用产品二者合力的作用下，“快、稳”成为中国便携式医疗电子市场发展的重要写照。</a:t>
            </a:r>
          </a:p>
        </p:txBody>
      </p:sp>
      <p:sp>
        <p:nvSpPr>
          <p:cNvPr id="44"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5651215" y="975075"/>
            <a:ext cx="3035757" cy="1631216"/>
          </a:xfrm>
          <a:prstGeom prst="rect">
            <a:avLst/>
          </a:prstGeom>
          <a:ln w="50800">
            <a:solidFill>
              <a:srgbClr val="DFA117"/>
            </a:solidFill>
          </a:ln>
        </p:spPr>
        <p:txBody>
          <a:bodyPr wrap="square">
            <a:spAutoFit/>
          </a:bodyPr>
          <a:lstStyle/>
          <a:p>
            <a:r>
              <a:rPr lang="en-US" altLang="zh-CN" sz="2000" dirty="0" err="1">
                <a:solidFill>
                  <a:schemeClr val="bg1"/>
                </a:solidFill>
                <a:latin typeface="+mn-ea"/>
                <a:cs typeface="Open Sans Light" panose="020B0306030504020204" pitchFamily="34" charset="0"/>
              </a:rPr>
              <a:t>近几年，在中国居民健康需求及健康支出日益提高</a:t>
            </a:r>
            <a:r>
              <a:rPr lang="zh-CN" altLang="en-US" sz="2000" dirty="0">
                <a:solidFill>
                  <a:schemeClr val="bg1"/>
                </a:solidFill>
                <a:latin typeface="+mn-ea"/>
                <a:cs typeface="Open Sans Light" panose="020B0306030504020204" pitchFamily="34" charset="0"/>
              </a:rPr>
              <a:t>下</a:t>
            </a:r>
            <a:r>
              <a:rPr lang="en-US" altLang="zh-CN" sz="2000" dirty="0">
                <a:solidFill>
                  <a:schemeClr val="bg1"/>
                </a:solidFill>
                <a:latin typeface="+mn-ea"/>
                <a:cs typeface="Open Sans Light" panose="020B0306030504020204" pitchFamily="34" charset="0"/>
              </a:rPr>
              <a:t>，</a:t>
            </a:r>
            <a:r>
              <a:rPr lang="en-US" altLang="zh-CN" sz="2000" dirty="0" err="1">
                <a:solidFill>
                  <a:schemeClr val="bg1"/>
                </a:solidFill>
                <a:latin typeface="+mn-ea"/>
                <a:cs typeface="Open Sans Light" panose="020B0306030504020204" pitchFamily="34" charset="0"/>
              </a:rPr>
              <a:t>中国便携式医疗电子市场持续保持高位增长水平</a:t>
            </a:r>
            <a:r>
              <a:rPr lang="zh-CN" altLang="en-US" sz="2000" dirty="0">
                <a:solidFill>
                  <a:schemeClr val="bg1"/>
                </a:solidFill>
                <a:latin typeface="+mn-ea"/>
                <a:cs typeface="Open Sans Light" panose="020B0306030504020204" pitchFamily="34" charset="0"/>
              </a:rPr>
              <a:t>。</a:t>
            </a:r>
          </a:p>
        </p:txBody>
      </p:sp>
      <p:sp>
        <p:nvSpPr>
          <p:cNvPr id="47"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
        <p:nvSpPr>
          <p:cNvPr id="48" name="矩形 4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21801" y="345743"/>
            <a:ext cx="2628796" cy="645160"/>
          </a:xfrm>
          <a:prstGeom prst="rect">
            <a:avLst/>
          </a:prstGeom>
          <a:noFill/>
        </p:spPr>
        <p:txBody>
          <a:bodyPr wrap="square" rtlCol="0">
            <a:spAutoFit/>
            <a:scene3d>
              <a:camera prst="orthographicFront">
                <a:rot lat="0" lon="0" rev="0"/>
              </a:camera>
              <a:lightRig rig="threePt" dir="t"/>
            </a:scene3d>
          </a:bodyPr>
          <a:lstStyle/>
          <a:p>
            <a:pPr algn="ctr"/>
            <a:r>
              <a:rPr lang="zh-CN" altLang="en-US"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发展趋势</a:t>
            </a:r>
          </a:p>
        </p:txBody>
      </p:sp>
      <p:sp>
        <p:nvSpPr>
          <p:cNvPr id="49" name="任意多边形 4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94397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751205" y="1543685"/>
            <a:ext cx="3584575" cy="1631216"/>
          </a:xfrm>
          <a:prstGeom prst="rect">
            <a:avLst/>
          </a:prstGeom>
          <a:ln w="50800">
            <a:solidFill>
              <a:srgbClr val="DFA117"/>
            </a:solidFill>
          </a:ln>
        </p:spPr>
        <p:txBody>
          <a:bodyPr wrap="square">
            <a:spAutoFit/>
          </a:bodyPr>
          <a:lstStyle/>
          <a:p>
            <a:pPr fontAlgn="auto">
              <a:lnSpc>
                <a:spcPct val="100000"/>
              </a:lnSpc>
            </a:pPr>
            <a:r>
              <a:rPr lang="zh-CN" altLang="en-US" sz="2000" dirty="0">
                <a:solidFill>
                  <a:schemeClr val="bg1"/>
                </a:solidFill>
                <a:latin typeface="+mn-ea"/>
                <a:cs typeface="Open Sans Light" panose="020B0306030504020204" pitchFamily="34" charset="0"/>
              </a:rPr>
              <a:t>一、二线城市地区的便携式医疗电子特别是家用便携式医疗电子市场发展速度非常快，市场已经由早期的急速发展进入平稳增长阶段</a:t>
            </a:r>
            <a:r>
              <a:rPr lang="zh-CN" altLang="en-US" sz="2000" dirty="0">
                <a:solidFill>
                  <a:schemeClr val="bg1"/>
                </a:solidFill>
                <a:cs typeface="Open Sans Light" panose="020B0306030504020204" pitchFamily="34" charset="0"/>
              </a:rPr>
              <a:t>。</a:t>
            </a:r>
          </a:p>
        </p:txBody>
      </p:sp>
      <p:sp>
        <p:nvSpPr>
          <p:cNvPr id="51"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4619625" y="5092700"/>
            <a:ext cx="3706495" cy="1323439"/>
          </a:xfrm>
          <a:prstGeom prst="rect">
            <a:avLst/>
          </a:prstGeom>
          <a:ln w="50800">
            <a:solidFill>
              <a:srgbClr val="DFA117"/>
            </a:solidFill>
          </a:ln>
        </p:spPr>
        <p:txBody>
          <a:bodyPr wrap="square">
            <a:spAutoFit/>
          </a:bodyPr>
          <a:lstStyle/>
          <a:p>
            <a:pPr fontAlgn="auto">
              <a:lnSpc>
                <a:spcPct val="100000"/>
              </a:lnSpc>
            </a:pPr>
            <a:r>
              <a:rPr lang="zh-CN" altLang="en-US" sz="2000" dirty="0">
                <a:solidFill>
                  <a:schemeClr val="bg1"/>
                </a:solidFill>
                <a:cs typeface="Open Sans Light" panose="020B0306030504020204" pitchFamily="34" charset="0"/>
              </a:rPr>
              <a:t>随着国家对农村医疗体系建设投入的加大，这将使得三、四级城市以及农村便携式医疗电子市场发展前景看好。</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50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350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par>
                                <p:cTn id="11" presetID="53" presetClass="entr" presetSubtype="16" fill="hold" nodeType="withEffect">
                                  <p:stCondLst>
                                    <p:cond delay="10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Effect transition="in" filter="fade">
                                      <p:cBhvr>
                                        <p:cTn id="15" dur="1000"/>
                                        <p:tgtEl>
                                          <p:spTgt spid="3"/>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63" presetClass="path" presetSubtype="0" accel="50000" decel="50000" fill="hold" grpId="1" nodeType="withEffect">
                                  <p:stCondLst>
                                    <p:cond delay="2000"/>
                                  </p:stCondLst>
                                  <p:childTnLst>
                                    <p:animMotion origin="layout" path="M -0.03177 -0.05556 L 8.33333E-7 1.48148E-6 " pathEditMode="relative" rAng="0" ptsTypes="AA">
                                      <p:cBhvr>
                                        <p:cTn id="20" dur="2000" fill="hold"/>
                                        <p:tgtEl>
                                          <p:spTgt spid="39"/>
                                        </p:tgtEl>
                                        <p:attrNameLst>
                                          <p:attrName>ppt_x</p:attrName>
                                          <p:attrName>ppt_y</p:attrName>
                                        </p:attrNameLst>
                                      </p:cBhvr>
                                      <p:rCtr x="1589" y="2778"/>
                                    </p:animMotion>
                                  </p:childTnLst>
                                </p:cTn>
                              </p:par>
                              <p:par>
                                <p:cTn id="21" presetID="53" presetClass="entr" presetSubtype="16" fill="hold"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Effect transition="in" filter="fade">
                                      <p:cBhvr>
                                        <p:cTn id="25" dur="1000"/>
                                        <p:tgtEl>
                                          <p:spTgt spid="5"/>
                                        </p:tgtEl>
                                      </p:cBhvr>
                                    </p:animEffect>
                                  </p:childTnLst>
                                </p:cTn>
                              </p:par>
                              <p:par>
                                <p:cTn id="26" presetID="53" presetClass="entr" presetSubtype="16" fill="hold" nodeType="withEffect">
                                  <p:stCondLst>
                                    <p:cond delay="100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Effect transition="in" filter="fade">
                                      <p:cBhvr>
                                        <p:cTn id="30" dur="1000"/>
                                        <p:tgtEl>
                                          <p:spTgt spid="7"/>
                                        </p:tgtEl>
                                      </p:cBhvr>
                                    </p:animEffect>
                                  </p:childTnLst>
                                </p:cTn>
                              </p:par>
                              <p:par>
                                <p:cTn id="31" presetID="53" presetClass="entr" presetSubtype="16" fill="hold" nodeType="withEffect">
                                  <p:stCondLst>
                                    <p:cond delay="100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Effect transition="in" filter="fade">
                                      <p:cBhvr>
                                        <p:cTn id="35" dur="1000"/>
                                        <p:tgtEl>
                                          <p:spTgt spid="8"/>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63" presetClass="path" presetSubtype="0" accel="50000" decel="50000" fill="hold" grpId="1" nodeType="withEffect">
                                  <p:stCondLst>
                                    <p:cond delay="2000"/>
                                  </p:stCondLst>
                                  <p:childTnLst>
                                    <p:animMotion origin="layout" path="M -0.03177 -0.05556 L 8.33333E-7 1.48148E-6 " pathEditMode="relative" rAng="0" ptsTypes="AA">
                                      <p:cBhvr>
                                        <p:cTn id="40" dur="2000" fill="hold"/>
                                        <p:tgtEl>
                                          <p:spTgt spid="41"/>
                                        </p:tgtEl>
                                        <p:attrNameLst>
                                          <p:attrName>ppt_x</p:attrName>
                                          <p:attrName>ppt_y</p:attrName>
                                        </p:attrNameLst>
                                      </p:cBhvr>
                                      <p:rCtr x="1589" y="2778"/>
                                    </p:animMotion>
                                  </p:childTnLst>
                                </p:cTn>
                              </p:par>
                              <p:par>
                                <p:cTn id="41" presetID="10" presetClass="entr" presetSubtype="0" fill="hold" grpId="0" nodeType="withEffect">
                                  <p:stCondLst>
                                    <p:cond delay="200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63" presetClass="path" presetSubtype="0" accel="50000" decel="50000" fill="hold" grpId="1" nodeType="withEffect">
                                  <p:stCondLst>
                                    <p:cond delay="2000"/>
                                  </p:stCondLst>
                                  <p:childTnLst>
                                    <p:animMotion origin="layout" path="M -0.04088 0.07407 L -2.08333E-6 3.7037E-7 " pathEditMode="relative" rAng="0" ptsTypes="AA">
                                      <p:cBhvr>
                                        <p:cTn id="45" dur="2000" fill="hold"/>
                                        <p:tgtEl>
                                          <p:spTgt spid="40"/>
                                        </p:tgtEl>
                                        <p:attrNameLst>
                                          <p:attrName>ppt_x</p:attrName>
                                          <p:attrName>ppt_y</p:attrName>
                                        </p:attrNameLst>
                                      </p:cBhvr>
                                      <p:rCtr x="2044" y="-3704"/>
                                    </p:animMotion>
                                  </p:childTnLst>
                                </p:cTn>
                              </p:par>
                              <p:par>
                                <p:cTn id="46" presetID="10" presetClass="entr" presetSubtype="0" fill="hold" grpId="0" nodeType="withEffect">
                                  <p:stCondLst>
                                    <p:cond delay="200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63" presetClass="path" presetSubtype="0" accel="50000" decel="50000" fill="hold" grpId="1" nodeType="withEffect">
                                  <p:stCondLst>
                                    <p:cond delay="2000"/>
                                  </p:stCondLst>
                                  <p:childTnLst>
                                    <p:animMotion origin="layout" path="M -0.04088 0.07407 L -2.08333E-6 3.7037E-7 " pathEditMode="relative" rAng="0" ptsTypes="AA">
                                      <p:cBhvr>
                                        <p:cTn id="50" dur="2000" fill="hold"/>
                                        <p:tgtEl>
                                          <p:spTgt spid="42"/>
                                        </p:tgtEl>
                                        <p:attrNameLst>
                                          <p:attrName>ppt_x</p:attrName>
                                          <p:attrName>ppt_y</p:attrName>
                                        </p:attrNameLst>
                                      </p:cBhvr>
                                      <p:rCtr x="2044" y="-3704"/>
                                    </p:animMotion>
                                  </p:childTnLst>
                                </p:cTn>
                              </p:par>
                              <p:par>
                                <p:cTn id="51" presetID="10" presetClass="entr" presetSubtype="0" fill="hold" nodeType="withEffect">
                                  <p:stCondLst>
                                    <p:cond delay="200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par>
                                <p:cTn id="54" presetID="63" presetClass="path" presetSubtype="0" accel="50000" decel="50000" fill="hold" nodeType="withEffect">
                                  <p:stCondLst>
                                    <p:cond delay="2000"/>
                                  </p:stCondLst>
                                  <p:childTnLst>
                                    <p:animMotion origin="layout" path="M -0.04088 0.07407 L -2.08333E-6 3.7037E-7 " pathEditMode="relative" rAng="0" ptsTypes="AA">
                                      <p:cBhvr>
                                        <p:cTn id="55" dur="2000" fill="hold"/>
                                        <p:tgtEl>
                                          <p:spTgt spid="2"/>
                                        </p:tgtEl>
                                        <p:attrNameLst>
                                          <p:attrName>ppt_x</p:attrName>
                                          <p:attrName>ppt_y</p:attrName>
                                        </p:attrNameLst>
                                      </p:cBhvr>
                                      <p:rCtr x="2044" y="-3704"/>
                                    </p:animMotion>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63" presetClass="path" presetSubtype="0" accel="50000" decel="50000" fill="hold" grpId="1" nodeType="withEffect">
                                  <p:stCondLst>
                                    <p:cond delay="0"/>
                                  </p:stCondLst>
                                  <p:childTnLst>
                                    <p:animMotion origin="layout" path="M 0.11836 2.96296E-6 L 1.25E-6 2.96296E-6 " pathEditMode="relative" rAng="0" ptsTypes="AA">
                                      <p:cBhvr>
                                        <p:cTn id="60" dur="2000" fill="hold"/>
                                        <p:tgtEl>
                                          <p:spTgt spid="49"/>
                                        </p:tgtEl>
                                        <p:attrNameLst>
                                          <p:attrName>ppt_x</p:attrName>
                                          <p:attrName>ppt_y</p:attrName>
                                        </p:attrNameLst>
                                      </p:cBhvr>
                                      <p:rCtr x="-5924" y="0"/>
                                    </p:animMotion>
                                  </p:childTnLst>
                                </p:cTn>
                              </p:par>
                              <p:par>
                                <p:cTn id="61" presetID="10"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63" presetClass="path" presetSubtype="0" accel="50000" decel="50000" fill="hold" grpId="1" nodeType="withEffect">
                                  <p:stCondLst>
                                    <p:cond delay="0"/>
                                  </p:stCondLst>
                                  <p:childTnLst>
                                    <p:animMotion origin="layout" path="M -0.0608 3.7037E-7 L -2.70833E-6 3.7037E-7 " pathEditMode="relative" rAng="0" ptsTypes="AA">
                                      <p:cBhvr>
                                        <p:cTn id="65" dur="2000" fill="hold"/>
                                        <p:tgtEl>
                                          <p:spTgt spid="48"/>
                                        </p:tgtEl>
                                        <p:attrNameLst>
                                          <p:attrName>ppt_x</p:attrName>
                                          <p:attrName>ppt_y</p:attrName>
                                        </p:attrNameLst>
                                      </p:cBhvr>
                                      <p:rCtr x="3034" y="0"/>
                                    </p:animMotion>
                                  </p:childTnLst>
                                </p:cTn>
                              </p:par>
                              <p:par>
                                <p:cTn id="66" presetID="22" presetClass="entr" presetSubtype="8" fill="hold" grpId="0" nodeType="withEffect">
                                  <p:stCondLst>
                                    <p:cond delay="3500"/>
                                  </p:stCondLst>
                                  <p:childTnLst>
                                    <p:set>
                                      <p:cBhvr>
                                        <p:cTn id="67" dur="1" fill="hold">
                                          <p:stCondLst>
                                            <p:cond delay="0"/>
                                          </p:stCondLst>
                                        </p:cTn>
                                        <p:tgtEl>
                                          <p:spTgt spid="50"/>
                                        </p:tgtEl>
                                        <p:attrNameLst>
                                          <p:attrName>style.visibility</p:attrName>
                                        </p:attrNameLst>
                                      </p:cBhvr>
                                      <p:to>
                                        <p:strVal val="visible"/>
                                      </p:to>
                                    </p:set>
                                    <p:animEffect transition="in" filter="wipe(left)">
                                      <p:cBhvr>
                                        <p:cTn id="68" dur="500"/>
                                        <p:tgtEl>
                                          <p:spTgt spid="50"/>
                                        </p:tgtEl>
                                      </p:cBhvr>
                                    </p:animEffect>
                                  </p:childTnLst>
                                </p:cTn>
                              </p:par>
                              <p:par>
                                <p:cTn id="69" presetID="22" presetClass="entr" presetSubtype="8" fill="hold" grpId="0" nodeType="withEffect">
                                  <p:stCondLst>
                                    <p:cond delay="3500"/>
                                  </p:stCondLst>
                                  <p:childTnLst>
                                    <p:set>
                                      <p:cBhvr>
                                        <p:cTn id="70" dur="1" fill="hold">
                                          <p:stCondLst>
                                            <p:cond delay="0"/>
                                          </p:stCondLst>
                                        </p:cTn>
                                        <p:tgtEl>
                                          <p:spTgt spid="51"/>
                                        </p:tgtEl>
                                        <p:attrNameLst>
                                          <p:attrName>style.visibility</p:attrName>
                                        </p:attrNameLst>
                                      </p:cBhvr>
                                      <p:to>
                                        <p:strVal val="visible"/>
                                      </p:to>
                                    </p:set>
                                    <p:animEffect transition="in" filter="wipe(left)">
                                      <p:cBhvr>
                                        <p:cTn id="7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1" grpId="0" animBg="1"/>
      <p:bldP spid="41" grpId="1" animBg="1"/>
      <p:bldP spid="42" grpId="0" animBg="1"/>
      <p:bldP spid="42" grpId="1" animBg="1"/>
      <p:bldP spid="43" grpId="0" bldLvl="0" animBg="1"/>
      <p:bldP spid="44" grpId="0" bldLvl="0" animBg="1"/>
      <p:bldP spid="48" grpId="0"/>
      <p:bldP spid="48" grpId="1"/>
      <p:bldP spid="49" grpId="0" bldLvl="0" animBg="1"/>
      <p:bldP spid="49" grpId="1" bldLvl="0" animBg="1"/>
      <p:bldP spid="50" grpId="0" bldLvl="0" animBg="1"/>
      <p:bldP spid="51"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23567" t="24035" r="23801" b="23685"/>
          <a:stretch>
            <a:fillRect/>
          </a:stretch>
        </p:blipFill>
        <p:spPr>
          <a:xfrm>
            <a:off x="3632859" y="1104110"/>
            <a:ext cx="4926281" cy="4893441"/>
          </a:xfrm>
          <a:prstGeom prst="rect">
            <a:avLst/>
          </a:prstGeom>
        </p:spPr>
      </p:pic>
      <p:sp>
        <p:nvSpPr>
          <p:cNvPr id="15" name="文本框 1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txBox="1"/>
          <p:nvPr/>
        </p:nvSpPr>
        <p:spPr>
          <a:xfrm>
            <a:off x="2114217" y="2889110"/>
            <a:ext cx="7963564" cy="1323439"/>
          </a:xfrm>
          <a:prstGeom prst="rect">
            <a:avLst/>
          </a:prstGeom>
          <a:noFill/>
        </p:spPr>
        <p:txBody>
          <a:bodyPr wrap="square" rtlCol="0">
            <a:spAutoFit/>
            <a:scene3d>
              <a:camera prst="orthographicFront">
                <a:rot lat="0" lon="0" rev="0"/>
              </a:camera>
              <a:lightRig rig="threePt" dir="t"/>
            </a:scene3d>
          </a:bodyPr>
          <a:lstStyle/>
          <a:p>
            <a:pPr algn="ctr"/>
            <a:r>
              <a:rPr lang="en-US" altLang="zh-CN" sz="8000" spc="-150" dirty="0">
                <a:gradFill>
                  <a:gsLst>
                    <a:gs pos="0">
                      <a:srgbClr val="DFA117"/>
                    </a:gs>
                    <a:gs pos="100000">
                      <a:srgbClr val="AE4638"/>
                    </a:gs>
                  </a:gsLst>
                  <a:lin ang="0" scaled="0"/>
                </a:gradFill>
                <a:latin typeface="Open Sans" panose="020B0606030504020204" pitchFamily="34" charset="0"/>
                <a:ea typeface="Open Sans" panose="020B0606030504020204" pitchFamily="34" charset="0"/>
                <a:cs typeface="Open Sans" panose="020B0606030504020204" pitchFamily="34" charset="0"/>
              </a:rPr>
              <a:t>MANY THANKS</a:t>
            </a:r>
            <a:endParaRPr lang="zh-CN" altLang="en-US" sz="8000" spc="-150" dirty="0">
              <a:gradFill>
                <a:gsLst>
                  <a:gs pos="0">
                    <a:srgbClr val="DFA117"/>
                  </a:gs>
                  <a:gs pos="100000">
                    <a:srgbClr val="AE4638"/>
                  </a:gs>
                </a:gsLst>
                <a:lin ang="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任意多边形 1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0800000">
            <a:off x="444722" y="2190637"/>
            <a:ext cx="1844087"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任意多边形 1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9890985" y="3467961"/>
            <a:ext cx="1844087"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0800000" flipV="1">
            <a:off x="1129879" y="5613774"/>
            <a:ext cx="738134" cy="46401"/>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任意多边形 2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511647" y="2355442"/>
            <a:ext cx="738134"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0800000" flipV="1">
            <a:off x="2412473" y="4440115"/>
            <a:ext cx="1096722" cy="46401"/>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任意多边形 2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855995" y="5354644"/>
            <a:ext cx="738134"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Effect transition="in" filter="fade">
                                      <p:cBhvr>
                                        <p:cTn id="9" dur="2000"/>
                                        <p:tgtEl>
                                          <p:spTgt spid="3"/>
                                        </p:tgtEl>
                                      </p:cBhvr>
                                    </p:animEffect>
                                  </p:childTnLst>
                                </p:cTn>
                              </p:par>
                              <p:par>
                                <p:cTn id="10" presetID="42" presetClass="path" presetSubtype="0" accel="50000" decel="50000" fill="hold" nodeType="withEffect">
                                  <p:stCondLst>
                                    <p:cond delay="0"/>
                                  </p:stCondLst>
                                  <p:childTnLst>
                                    <p:animMotion origin="layout" path="M 4.16667E-6 -0.23078 L 4.16667E-6 -4.07407E-6 " pathEditMode="relative" rAng="0" ptsTypes="AA">
                                      <p:cBhvr>
                                        <p:cTn id="11" dur="2000" fill="hold"/>
                                        <p:tgtEl>
                                          <p:spTgt spid="3"/>
                                        </p:tgtEl>
                                        <p:attrNameLst>
                                          <p:attrName>ppt_x</p:attrName>
                                          <p:attrName>ppt_y</p:attrName>
                                        </p:attrNameLst>
                                      </p:cBhvr>
                                      <p:rCtr x="0" y="11528"/>
                                    </p:animMotion>
                                  </p:childTnLst>
                                </p:cTn>
                              </p:par>
                              <p:par>
                                <p:cTn id="12" presetID="53" presetClass="entr" presetSubtype="16" fill="hold" grpId="0" nodeType="withEffect">
                                  <p:stCondLst>
                                    <p:cond delay="125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fltVal val="0"/>
                                          </p:val>
                                        </p:tav>
                                        <p:tav tm="100000">
                                          <p:val>
                                            <p:strVal val="#ppt_w"/>
                                          </p:val>
                                        </p:tav>
                                      </p:tavLst>
                                    </p:anim>
                                    <p:anim calcmode="lin" valueType="num">
                                      <p:cBhvr>
                                        <p:cTn id="15" dur="1000" fill="hold"/>
                                        <p:tgtEl>
                                          <p:spTgt spid="15"/>
                                        </p:tgtEl>
                                        <p:attrNameLst>
                                          <p:attrName>ppt_h</p:attrName>
                                        </p:attrNameLst>
                                      </p:cBhvr>
                                      <p:tavLst>
                                        <p:tav tm="0">
                                          <p:val>
                                            <p:fltVal val="0"/>
                                          </p:val>
                                        </p:tav>
                                        <p:tav tm="100000">
                                          <p:val>
                                            <p:strVal val="#ppt_h"/>
                                          </p:val>
                                        </p:tav>
                                      </p:tavLst>
                                    </p:anim>
                                    <p:animEffect transition="in" filter="fade">
                                      <p:cBhvr>
                                        <p:cTn id="16" dur="1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63" presetClass="path" presetSubtype="0" accel="50000" decel="50000" fill="hold" grpId="1" nodeType="withEffect">
                                  <p:stCondLst>
                                    <p:cond delay="0"/>
                                  </p:stCondLst>
                                  <p:childTnLst>
                                    <p:animMotion origin="layout" path="M 6.25E-7 -4.44444E-6 L 0.23932 -4.44444E-6 " pathEditMode="relative" rAng="0" ptsTypes="AA">
                                      <p:cBhvr>
                                        <p:cTn id="21" dur="2000" fill="hold"/>
                                        <p:tgtEl>
                                          <p:spTgt spid="19"/>
                                        </p:tgtEl>
                                        <p:attrNameLst>
                                          <p:attrName>ppt_x</p:attrName>
                                          <p:attrName>ppt_y</p:attrName>
                                        </p:attrNameLst>
                                      </p:cBhvr>
                                      <p:rCtr x="11966" y="0"/>
                                    </p:animMotion>
                                  </p:childTnLst>
                                </p:cTn>
                              </p:par>
                              <p:par>
                                <p:cTn id="22" presetID="10" presetClass="exit" presetSubtype="0" fill="hold" grpId="2" nodeType="withEffect">
                                  <p:stCondLst>
                                    <p:cond delay="150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10" presetClass="entr" presetSubtype="0"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63" presetClass="path" presetSubtype="0" accel="50000" decel="50000" fill="hold" grpId="1" nodeType="withEffect">
                                  <p:stCondLst>
                                    <p:cond delay="500"/>
                                  </p:stCondLst>
                                  <p:childTnLst>
                                    <p:animMotion origin="layout" path="M 1.45833E-6 -4.44444E-6 L 0.16002 -4.44444E-6 " pathEditMode="relative" rAng="0" ptsTypes="AA">
                                      <p:cBhvr>
                                        <p:cTn id="29" dur="2000" fill="hold"/>
                                        <p:tgtEl>
                                          <p:spTgt spid="23"/>
                                        </p:tgtEl>
                                        <p:attrNameLst>
                                          <p:attrName>ppt_x</p:attrName>
                                          <p:attrName>ppt_y</p:attrName>
                                        </p:attrNameLst>
                                      </p:cBhvr>
                                      <p:rCtr x="7995" y="0"/>
                                    </p:animMotion>
                                  </p:childTnLst>
                                </p:cTn>
                              </p:par>
                              <p:par>
                                <p:cTn id="30" presetID="10" presetClass="exit" presetSubtype="0" fill="hold" grpId="2" nodeType="withEffect">
                                  <p:stCondLst>
                                    <p:cond delay="200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par>
                                <p:cTn id="33" presetID="10" presetClass="entr" presetSubtype="0" fill="hold" grpId="0" nodeType="withEffect">
                                  <p:stCondLst>
                                    <p:cond delay="7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63" presetClass="path" presetSubtype="0" accel="50000" decel="50000" fill="hold" grpId="1" nodeType="withEffect">
                                  <p:stCondLst>
                                    <p:cond delay="750"/>
                                  </p:stCondLst>
                                  <p:childTnLst>
                                    <p:animMotion origin="layout" path="M 3.33333E-6 7.40741E-7 L 0.28372 7.40741E-7 " pathEditMode="relative" rAng="0" ptsTypes="AA">
                                      <p:cBhvr>
                                        <p:cTn id="37" dur="2000" fill="hold"/>
                                        <p:tgtEl>
                                          <p:spTgt spid="21"/>
                                        </p:tgtEl>
                                        <p:attrNameLst>
                                          <p:attrName>ppt_x</p:attrName>
                                          <p:attrName>ppt_y</p:attrName>
                                        </p:attrNameLst>
                                      </p:cBhvr>
                                      <p:rCtr x="14180" y="0"/>
                                    </p:animMotion>
                                  </p:childTnLst>
                                </p:cTn>
                              </p:par>
                              <p:par>
                                <p:cTn id="38" presetID="10" presetClass="exit" presetSubtype="0" fill="hold" grpId="2" nodeType="withEffect">
                                  <p:stCondLst>
                                    <p:cond delay="2250"/>
                                  </p:stCondLst>
                                  <p:childTnLst>
                                    <p:animEffect transition="out" filter="fad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63" presetClass="path" presetSubtype="0" accel="50000" decel="50000" fill="hold" grpId="1" nodeType="withEffect">
                                  <p:stCondLst>
                                    <p:cond delay="0"/>
                                  </p:stCondLst>
                                  <p:childTnLst>
                                    <p:animMotion origin="layout" path="M 1.04167E-6 2.96296E-6 L -0.22982 2.96296E-6 " pathEditMode="relative" rAng="0" ptsTypes="AA">
                                      <p:cBhvr>
                                        <p:cTn id="45" dur="2000" fill="hold"/>
                                        <p:tgtEl>
                                          <p:spTgt spid="20"/>
                                        </p:tgtEl>
                                        <p:attrNameLst>
                                          <p:attrName>ppt_x</p:attrName>
                                          <p:attrName>ppt_y</p:attrName>
                                        </p:attrNameLst>
                                      </p:cBhvr>
                                      <p:rCtr x="-11497" y="0"/>
                                    </p:animMotion>
                                  </p:childTnLst>
                                </p:cTn>
                              </p:par>
                              <p:par>
                                <p:cTn id="46" presetID="10" presetClass="exit" presetSubtype="0" fill="hold" grpId="2" nodeType="withEffect">
                                  <p:stCondLst>
                                    <p:cond delay="150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par>
                                <p:cTn id="49" presetID="10" presetClass="entr" presetSubtype="0" fill="hold" grpId="0" nodeType="withEffect">
                                  <p:stCondLst>
                                    <p:cond delay="75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63" presetClass="path" presetSubtype="0" accel="50000" decel="50000" fill="hold" grpId="1" nodeType="withEffect">
                                  <p:stCondLst>
                                    <p:cond delay="750"/>
                                  </p:stCondLst>
                                  <p:childTnLst>
                                    <p:animMotion origin="layout" path="M 4.58333E-6 7.40741E-7 L -0.1168 7.40741E-7 " pathEditMode="relative" rAng="0" ptsTypes="AA">
                                      <p:cBhvr>
                                        <p:cTn id="53" dur="2000" fill="hold"/>
                                        <p:tgtEl>
                                          <p:spTgt spid="22"/>
                                        </p:tgtEl>
                                        <p:attrNameLst>
                                          <p:attrName>ppt_x</p:attrName>
                                          <p:attrName>ppt_y</p:attrName>
                                        </p:attrNameLst>
                                      </p:cBhvr>
                                      <p:rCtr x="-5846" y="0"/>
                                    </p:animMotion>
                                  </p:childTnLst>
                                </p:cTn>
                              </p:par>
                              <p:par>
                                <p:cTn id="54" presetID="10" presetClass="exit" presetSubtype="0" fill="hold" grpId="2" nodeType="withEffect">
                                  <p:stCondLst>
                                    <p:cond delay="225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63" presetClass="path" presetSubtype="0" accel="50000" decel="50000" fill="hold" grpId="1" nodeType="withEffect">
                                  <p:stCondLst>
                                    <p:cond delay="500"/>
                                  </p:stCondLst>
                                  <p:childTnLst>
                                    <p:animMotion origin="layout" path="M -6.25E-7 2.22222E-6 L -0.12812 2.22222E-6 " pathEditMode="relative" rAng="0" ptsTypes="AA">
                                      <p:cBhvr>
                                        <p:cTn id="61" dur="2000" fill="hold"/>
                                        <p:tgtEl>
                                          <p:spTgt spid="24"/>
                                        </p:tgtEl>
                                        <p:attrNameLst>
                                          <p:attrName>ppt_x</p:attrName>
                                          <p:attrName>ppt_y</p:attrName>
                                        </p:attrNameLst>
                                      </p:cBhvr>
                                      <p:rCtr x="-6406" y="0"/>
                                    </p:animMotion>
                                  </p:childTnLst>
                                </p:cTn>
                              </p:par>
                              <p:par>
                                <p:cTn id="62" presetID="10" presetClass="exit" presetSubtype="0" fill="hold" grpId="2" nodeType="withEffect">
                                  <p:stCondLst>
                                    <p:cond delay="2000"/>
                                  </p:stCondLst>
                                  <p:childTnLst>
                                    <p:animEffect transition="out" filter="fade">
                                      <p:cBhvr>
                                        <p:cTn id="63" dur="500"/>
                                        <p:tgtEl>
                                          <p:spTgt spid="24"/>
                                        </p:tgtEl>
                                      </p:cBhvr>
                                    </p:animEffect>
                                    <p:set>
                                      <p:cBhvr>
                                        <p:cTn id="64"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PicPr>
            <a:picLocks noChangeAspect="1"/>
          </p:cNvPicPr>
          <p:nvPr/>
        </p:nvPicPr>
        <p:blipFill rotWithShape="1">
          <a:blip r:embed="rId3" cstate="print">
            <a:extLst>
              <a:ext uri="{28A0092B-C50C-407E-A947-70E740481C1C}">
                <a14:useLocalDpi xmlns:a14="http://schemas.microsoft.com/office/drawing/2010/main" val="0"/>
              </a:ext>
            </a:extLst>
          </a:blip>
          <a:srcRect l="23567" t="24035" r="23801" b="23685"/>
          <a:stretch>
            <a:fillRect/>
          </a:stretch>
        </p:blipFill>
        <p:spPr>
          <a:xfrm>
            <a:off x="1406024" y="2008855"/>
            <a:ext cx="2778700" cy="2760176"/>
          </a:xfrm>
          <a:prstGeom prst="rect">
            <a:avLst/>
          </a:prstGeom>
        </p:spPr>
      </p:pic>
      <p:sp>
        <p:nvSpPr>
          <p:cNvPr id="7" name="矩形 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2124424" y="2804202"/>
            <a:ext cx="1223412" cy="1107996"/>
          </a:xfrm>
          <a:prstGeom prst="rect">
            <a:avLst/>
          </a:prstGeom>
        </p:spPr>
        <p:txBody>
          <a:bodyPr wrap="none">
            <a:spAutoFit/>
          </a:bodyPr>
          <a:lstStyle/>
          <a:p>
            <a:r>
              <a:rPr lang="en-US" altLang="zh-CN" sz="6600" spc="-150" dirty="0">
                <a:solidFill>
                  <a:srgbClr val="C99115"/>
                </a:solidFill>
                <a:latin typeface="Meiryo" panose="020B0604030504040204" pitchFamily="34" charset="-128"/>
                <a:ea typeface="Meiryo" panose="020B0604030504040204" pitchFamily="34" charset="-128"/>
                <a:cs typeface="Meiryo UI" panose="020B0604030504040204" pitchFamily="34" charset="-128"/>
              </a:rPr>
              <a:t>01</a:t>
            </a:r>
            <a:endParaRPr lang="zh-CN" altLang="en-US" sz="6600" dirty="0">
              <a:solidFill>
                <a:srgbClr val="C99115"/>
              </a:solidFill>
              <a:latin typeface="Meiryo" panose="020B0604030504040204" pitchFamily="34" charset="-128"/>
              <a:ea typeface="Meiryo" panose="020B0604030504040204" pitchFamily="34" charset="-128"/>
            </a:endParaRPr>
          </a:p>
        </p:txBody>
      </p:sp>
      <p:sp>
        <p:nvSpPr>
          <p:cNvPr id="15" name="矩形 1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4066236" y="2804202"/>
            <a:ext cx="6129604" cy="1014730"/>
          </a:xfrm>
          <a:prstGeom prst="rect">
            <a:avLst/>
          </a:prstGeom>
          <a:noFill/>
        </p:spPr>
        <p:txBody>
          <a:bodyPr wrap="square" rtlCol="0">
            <a:spAutoFit/>
            <a:scene3d>
              <a:camera prst="orthographicFront">
                <a:rot lat="0" lon="0" rev="0"/>
              </a:camera>
              <a:lightRig rig="threePt" dir="t"/>
            </a:scene3d>
          </a:bodyPr>
          <a:lstStyle/>
          <a:p>
            <a:pPr algn="ctr"/>
            <a:r>
              <a:rPr lang="zh-CN" altLang="en-US" sz="6000" spc="-150" dirty="0">
                <a:gradFill>
                  <a:gsLst>
                    <a:gs pos="0">
                      <a:srgbClr val="DFA117"/>
                    </a:gs>
                    <a:gs pos="100000">
                      <a:srgbClr val="AE4638"/>
                    </a:gs>
                  </a:gsLst>
                  <a:lin ang="0" scaled="0"/>
                </a:gradFill>
                <a:latin typeface="Open Sans" panose="020B0606030504020204" pitchFamily="34" charset="0"/>
                <a:ea typeface="宋体" panose="02010600030101010101" pitchFamily="2" charset="-122"/>
                <a:cs typeface="Open Sans" panose="020B0606030504020204" pitchFamily="34" charset="0"/>
              </a:rPr>
              <a:t>项目介绍</a:t>
            </a:r>
          </a:p>
        </p:txBody>
      </p:sp>
      <p:sp>
        <p:nvSpPr>
          <p:cNvPr id="17" name="任意多边形 1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a:off x="3199947" y="1660488"/>
            <a:ext cx="1969554" cy="0"/>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2312378" y="5575224"/>
            <a:ext cx="1085482"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任意多边形 1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a:off x="2189449" y="1210245"/>
            <a:ext cx="708505" cy="9336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456189" y="3937942"/>
            <a:ext cx="1375336" cy="56901"/>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任意多边形 2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a:off x="4638687" y="4892932"/>
            <a:ext cx="594218" cy="116477"/>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10" presetClass="entr" presetSubtype="0" fill="hold" grpId="0" nodeType="withEffect">
                                  <p:stCondLst>
                                    <p:cond delay="20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par>
                                <p:cTn id="13" presetID="64" presetClass="path" presetSubtype="0" accel="50000" decel="50000" fill="hold" grpId="1" nodeType="withEffect">
                                  <p:stCondLst>
                                    <p:cond delay="2000"/>
                                  </p:stCondLst>
                                  <p:childTnLst>
                                    <p:animMotion origin="layout" path="M 1.04167E-6 -3.7037E-6 L 1.04167E-6 -0.01736 " pathEditMode="relative" rAng="0" ptsTypes="AA">
                                      <p:cBhvr>
                                        <p:cTn id="14" dur="1000" fill="hold"/>
                                        <p:tgtEl>
                                          <p:spTgt spid="15"/>
                                        </p:tgtEl>
                                        <p:attrNameLst>
                                          <p:attrName>ppt_x</p:attrName>
                                          <p:attrName>ppt_y</p:attrName>
                                        </p:attrNameLst>
                                      </p:cBhvr>
                                      <p:rCtr x="0" y="-880"/>
                                    </p:animMotion>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2000" fill="hold"/>
                                        <p:tgtEl>
                                          <p:spTgt spid="3"/>
                                        </p:tgtEl>
                                        <p:attrNameLst>
                                          <p:attrName>ppt_w</p:attrName>
                                        </p:attrNameLst>
                                      </p:cBhvr>
                                      <p:tavLst>
                                        <p:tav tm="0">
                                          <p:val>
                                            <p:fltVal val="0"/>
                                          </p:val>
                                        </p:tav>
                                        <p:tav tm="100000">
                                          <p:val>
                                            <p:strVal val="#ppt_w"/>
                                          </p:val>
                                        </p:tav>
                                      </p:tavLst>
                                    </p:anim>
                                    <p:anim calcmode="lin" valueType="num">
                                      <p:cBhvr>
                                        <p:cTn id="18" dur="2000" fill="hold"/>
                                        <p:tgtEl>
                                          <p:spTgt spid="3"/>
                                        </p:tgtEl>
                                        <p:attrNameLst>
                                          <p:attrName>ppt_h</p:attrName>
                                        </p:attrNameLst>
                                      </p:cBhvr>
                                      <p:tavLst>
                                        <p:tav tm="0">
                                          <p:val>
                                            <p:fltVal val="0"/>
                                          </p:val>
                                        </p:tav>
                                        <p:tav tm="100000">
                                          <p:val>
                                            <p:strVal val="#ppt_h"/>
                                          </p:val>
                                        </p:tav>
                                      </p:tavLst>
                                    </p:anim>
                                    <p:animEffect transition="in" filter="fade">
                                      <p:cBhvr>
                                        <p:cTn id="19" dur="2000"/>
                                        <p:tgtEl>
                                          <p:spTgt spid="3"/>
                                        </p:tgtEl>
                                      </p:cBhvr>
                                    </p:animEffect>
                                  </p:childTnLst>
                                </p:cTn>
                              </p:par>
                              <p:par>
                                <p:cTn id="20" presetID="42" presetClass="path" presetSubtype="0" accel="50000" decel="50000" fill="hold" nodeType="withEffect">
                                  <p:stCondLst>
                                    <p:cond delay="0"/>
                                  </p:stCondLst>
                                  <p:childTnLst>
                                    <p:animMotion origin="layout" path="M -0.1086 0.00023 L 3.125E-6 -1.48148E-6 " pathEditMode="relative" rAng="0" ptsTypes="AA">
                                      <p:cBhvr>
                                        <p:cTn id="21" dur="2000" fill="hold"/>
                                        <p:tgtEl>
                                          <p:spTgt spid="3"/>
                                        </p:tgtEl>
                                        <p:attrNameLst>
                                          <p:attrName>ppt_x</p:attrName>
                                          <p:attrName>ppt_y</p:attrName>
                                        </p:attrNameLst>
                                      </p:cBhvr>
                                      <p:rCtr x="5430" y="-23"/>
                                    </p:animMotion>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63" presetClass="path" presetSubtype="0" accel="50000" decel="50000" fill="hold" grpId="1" nodeType="withEffect">
                                  <p:stCondLst>
                                    <p:cond delay="0"/>
                                  </p:stCondLst>
                                  <p:childTnLst>
                                    <p:animMotion origin="layout" path="M -3.75E-6 -1.85185E-6 L 0.00092 0.10093 " pathEditMode="relative" rAng="0" ptsTypes="AA">
                                      <p:cBhvr>
                                        <p:cTn id="26" dur="2000" fill="hold"/>
                                        <p:tgtEl>
                                          <p:spTgt spid="20"/>
                                        </p:tgtEl>
                                        <p:attrNameLst>
                                          <p:attrName>ppt_x</p:attrName>
                                          <p:attrName>ppt_y</p:attrName>
                                        </p:attrNameLst>
                                      </p:cBhvr>
                                      <p:rCtr x="39" y="5046"/>
                                    </p:animMotion>
                                  </p:childTnLst>
                                </p:cTn>
                              </p:par>
                              <p:par>
                                <p:cTn id="27" presetID="10" presetClass="exit" presetSubtype="0" fill="hold" grpId="2" nodeType="withEffect">
                                  <p:stCondLst>
                                    <p:cond delay="1500"/>
                                  </p:stCondLst>
                                  <p:childTnLst>
                                    <p:animEffect transition="out" filter="fade">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par>
                                <p:cTn id="30" presetID="10" presetClass="entr" presetSubtype="0"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63" presetClass="path" presetSubtype="0" accel="50000" decel="50000" fill="hold" grpId="1" nodeType="withEffect">
                                  <p:stCondLst>
                                    <p:cond delay="500"/>
                                  </p:stCondLst>
                                  <p:childTnLst>
                                    <p:animMotion origin="layout" path="M -4.58333E-6 -3.7037E-6 L -0.00013 -0.13495 " pathEditMode="relative" rAng="0" ptsTypes="AA">
                                      <p:cBhvr>
                                        <p:cTn id="34" dur="2000" fill="hold"/>
                                        <p:tgtEl>
                                          <p:spTgt spid="19"/>
                                        </p:tgtEl>
                                        <p:attrNameLst>
                                          <p:attrName>ppt_x</p:attrName>
                                          <p:attrName>ppt_y</p:attrName>
                                        </p:attrNameLst>
                                      </p:cBhvr>
                                      <p:rCtr x="-13" y="-6759"/>
                                    </p:animMotion>
                                  </p:childTnLst>
                                </p:cTn>
                              </p:par>
                              <p:par>
                                <p:cTn id="35" presetID="10" presetClass="exit" presetSubtype="0" fill="hold" grpId="2" nodeType="withEffect">
                                  <p:stCondLst>
                                    <p:cond delay="200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63" presetClass="path" presetSubtype="0" accel="50000" decel="50000" fill="hold" grpId="1" nodeType="withEffect">
                                  <p:stCondLst>
                                    <p:cond delay="0"/>
                                  </p:stCondLst>
                                  <p:childTnLst>
                                    <p:animMotion origin="layout" path="M 2.29167E-6 -7.40741E-7 L -0.00026 -0.07755 " pathEditMode="relative" rAng="0" ptsTypes="AA">
                                      <p:cBhvr>
                                        <p:cTn id="42" dur="2000" fill="hold"/>
                                        <p:tgtEl>
                                          <p:spTgt spid="22"/>
                                        </p:tgtEl>
                                        <p:attrNameLst>
                                          <p:attrName>ppt_x</p:attrName>
                                          <p:attrName>ppt_y</p:attrName>
                                        </p:attrNameLst>
                                      </p:cBhvr>
                                      <p:rCtr x="-13" y="-3889"/>
                                    </p:animMotion>
                                  </p:childTnLst>
                                </p:cTn>
                              </p:par>
                              <p:par>
                                <p:cTn id="43" presetID="10" presetClass="exit" presetSubtype="0" fill="hold" grpId="2" nodeType="withEffect">
                                  <p:stCondLst>
                                    <p:cond delay="1500"/>
                                  </p:stCondLst>
                                  <p:childTnLst>
                                    <p:animEffect transition="out" filter="fade">
                                      <p:cBhvr>
                                        <p:cTn id="44" dur="500"/>
                                        <p:tgtEl>
                                          <p:spTgt spid="22"/>
                                        </p:tgtEl>
                                      </p:cBhvr>
                                    </p:animEffect>
                                    <p:set>
                                      <p:cBhvr>
                                        <p:cTn id="45" dur="1" fill="hold">
                                          <p:stCondLst>
                                            <p:cond delay="499"/>
                                          </p:stCondLst>
                                        </p:cTn>
                                        <p:tgtEl>
                                          <p:spTgt spid="22"/>
                                        </p:tgtEl>
                                        <p:attrNameLst>
                                          <p:attrName>style.visibility</p:attrName>
                                        </p:attrNameLst>
                                      </p:cBhvr>
                                      <p:to>
                                        <p:strVal val="hidden"/>
                                      </p:to>
                                    </p:set>
                                  </p:childTnLst>
                                </p:cTn>
                              </p:par>
                              <p:par>
                                <p:cTn id="46" presetID="10" presetClass="entr" presetSubtype="0" fill="hold" grpId="0" nodeType="withEffect">
                                  <p:stCondLst>
                                    <p:cond delay="5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63" presetClass="path" presetSubtype="0" accel="50000" decel="50000" fill="hold" grpId="1" nodeType="withEffect">
                                  <p:stCondLst>
                                    <p:cond delay="500"/>
                                  </p:stCondLst>
                                  <p:childTnLst>
                                    <p:animMotion origin="layout" path="M 2.77556E-17 -7.40741E-7 L 0.00065 -0.10787 " pathEditMode="relative" rAng="0" ptsTypes="AA">
                                      <p:cBhvr>
                                        <p:cTn id="50" dur="2000" fill="hold"/>
                                        <p:tgtEl>
                                          <p:spTgt spid="21"/>
                                        </p:tgtEl>
                                        <p:attrNameLst>
                                          <p:attrName>ppt_x</p:attrName>
                                          <p:attrName>ppt_y</p:attrName>
                                        </p:attrNameLst>
                                      </p:cBhvr>
                                      <p:rCtr x="26" y="-5394"/>
                                    </p:animMotion>
                                  </p:childTnLst>
                                </p:cTn>
                              </p:par>
                              <p:par>
                                <p:cTn id="51" presetID="10" presetClass="exit" presetSubtype="0" fill="hold" grpId="2" nodeType="withEffect">
                                  <p:stCondLst>
                                    <p:cond delay="2000"/>
                                  </p:stCondLst>
                                  <p:childTnLst>
                                    <p:animEffect transition="out" filter="fade">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par>
                                <p:cTn id="54" presetID="10" presetClass="entr" presetSubtype="0" fill="hold" grpId="0" nodeType="withEffect">
                                  <p:stCondLst>
                                    <p:cond delay="75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63" presetClass="path" presetSubtype="0" accel="50000" decel="50000" fill="hold" grpId="1" nodeType="withEffect">
                                  <p:stCondLst>
                                    <p:cond delay="750"/>
                                  </p:stCondLst>
                                  <p:childTnLst>
                                    <p:animMotion origin="layout" path="M 8.33333E-7 3.7037E-7 L 8.33333E-7 0.15579 " pathEditMode="relative" rAng="0" ptsTypes="AA">
                                      <p:cBhvr>
                                        <p:cTn id="58" dur="2000" fill="hold"/>
                                        <p:tgtEl>
                                          <p:spTgt spid="17"/>
                                        </p:tgtEl>
                                        <p:attrNameLst>
                                          <p:attrName>ppt_x</p:attrName>
                                          <p:attrName>ppt_y</p:attrName>
                                        </p:attrNameLst>
                                      </p:cBhvr>
                                      <p:rCtr x="0" y="7778"/>
                                    </p:animMotion>
                                  </p:childTnLst>
                                </p:cTn>
                              </p:par>
                              <p:par>
                                <p:cTn id="59" presetID="10" presetClass="exit" presetSubtype="0" fill="hold" grpId="2" nodeType="withEffect">
                                  <p:stCondLst>
                                    <p:cond delay="225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5" grpId="1"/>
      <p:bldP spid="17" grpId="0" animBg="1"/>
      <p:bldP spid="17" grpId="1" animBg="1"/>
      <p:bldP spid="17"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a:stretch>
        </a:blipFill>
        <a:effectLst/>
      </p:bgPr>
    </p:bg>
    <p:spTree>
      <p:nvGrpSpPr>
        <p:cNvPr id="1" name=""/>
        <p:cNvGrpSpPr/>
        <p:nvPr/>
      </p:nvGrpSpPr>
      <p:grpSpPr>
        <a:xfrm>
          <a:off x="0" y="0"/>
          <a:ext cx="0" cy="0"/>
          <a:chOff x="0" y="0"/>
          <a:chExt cx="0" cy="0"/>
        </a:xfrm>
      </p:grpSpPr>
      <p:sp>
        <p:nvSpPr>
          <p:cNvPr id="5" name="矩形 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761" y="345743"/>
            <a:ext cx="2628796" cy="645160"/>
          </a:xfrm>
          <a:prstGeom prst="rect">
            <a:avLst/>
          </a:prstGeom>
          <a:noFill/>
        </p:spPr>
        <p:txBody>
          <a:bodyPr wrap="square" rtlCol="0">
            <a:spAutoFit/>
            <a:scene3d>
              <a:camera prst="orthographicFront">
                <a:rot lat="0" lon="0" rev="0"/>
              </a:camera>
              <a:lightRig rig="threePt" dir="t"/>
            </a:scene3d>
          </a:bodyPr>
          <a:lstStyle/>
          <a:p>
            <a:pPr algn="ctr"/>
            <a:r>
              <a:rPr lang="zh-CN"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项目背景</a:t>
            </a:r>
          </a:p>
        </p:txBody>
      </p:sp>
      <p:sp>
        <p:nvSpPr>
          <p:cNvPr id="7" name="任意多边形 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89825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318376" y="1632610"/>
            <a:ext cx="3420000" cy="2123658"/>
          </a:xfrm>
          <a:prstGeom prst="rect">
            <a:avLst/>
          </a:prstGeom>
          <a:noFill/>
          <a:ln w="50800">
            <a:solidFill>
              <a:srgbClr val="FF7C7F"/>
            </a:solidFill>
          </a:ln>
          <a:extLst>
            <a:ext uri="{909E8E84-426E-40DD-AFC4-6F175D3DCCD1}">
              <a14:hiddenFill xmlns:a14="http://schemas.microsoft.com/office/drawing/2010/main">
                <a:solidFill>
                  <a:srgbClr val="FF7C80"/>
                </a:solidFill>
              </a14:hiddenFill>
            </a:ext>
          </a:extLst>
        </p:spPr>
        <p:txBody>
          <a:bodyPr wrap="square">
            <a:spAutoFit/>
          </a:bodyPr>
          <a:lstStyle/>
          <a:p>
            <a:pPr fontAlgn="auto">
              <a:lnSpc>
                <a:spcPct val="100000"/>
              </a:lnSpc>
            </a:pPr>
            <a:r>
              <a:rPr lang="en-US" sz="3200" b="1" dirty="0">
                <a:solidFill>
                  <a:srgbClr val="F0C76A"/>
                </a:solidFill>
                <a:latin typeface="宋体" panose="02010600030101010101" pitchFamily="2" charset="-122"/>
                <a:ea typeface="宋体" panose="02010600030101010101" pitchFamily="2" charset="-122"/>
                <a:cs typeface="Open Sans Light" panose="020B0306030504020204" pitchFamily="34" charset="0"/>
              </a:rPr>
              <a:t>03</a:t>
            </a:r>
          </a:p>
          <a:p>
            <a:pPr>
              <a:lnSpc>
                <a:spcPts val="3000"/>
              </a:lnSpc>
            </a:pPr>
            <a:r>
              <a:rPr lang="en-US" altLang="zh-CN" sz="2000" dirty="0" err="1">
                <a:solidFill>
                  <a:prstClr val="white"/>
                </a:solidFill>
                <a:latin typeface="+mn-ea"/>
                <a:cs typeface="Open Sans Light" panose="020B0306030504020204" pitchFamily="34" charset="0"/>
              </a:rPr>
              <a:t>医用的便携式医疗电子设备能大大方便医生的诊断，间接提升医院的效率</a:t>
            </a:r>
            <a:r>
              <a:rPr lang="en-US" altLang="zh-CN" sz="2000" dirty="0">
                <a:solidFill>
                  <a:prstClr val="white"/>
                </a:solidFill>
                <a:latin typeface="+mn-ea"/>
                <a:cs typeface="Open Sans Light" panose="020B0306030504020204" pitchFamily="34" charset="0"/>
              </a:rPr>
              <a:t>。</a:t>
            </a:r>
          </a:p>
          <a:p>
            <a:pPr fontAlgn="auto">
              <a:lnSpc>
                <a:spcPts val="3000"/>
              </a:lnSpc>
            </a:pPr>
            <a:endParaRPr lang="en-US" sz="2000" b="1" dirty="0">
              <a:solidFill>
                <a:prstClr val="white"/>
              </a:solidFill>
              <a:latin typeface="+mn-ea"/>
              <a:cs typeface="Open Sans Light" panose="020B0306030504020204" pitchFamily="34" charset="0"/>
            </a:endParaRPr>
          </a:p>
        </p:txBody>
      </p:sp>
      <p:sp>
        <p:nvSpPr>
          <p:cNvPr id="52"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318376" y="4252028"/>
            <a:ext cx="3420000" cy="2123658"/>
          </a:xfrm>
          <a:prstGeom prst="rect">
            <a:avLst/>
          </a:prstGeom>
          <a:noFill/>
          <a:ln w="50800">
            <a:solidFill>
              <a:schemeClr val="accent1"/>
            </a:solidFill>
          </a:ln>
        </p:spPr>
        <p:txBody>
          <a:bodyPr wrap="square">
            <a:spAutoFit/>
          </a:bodyPr>
          <a:lstStyle/>
          <a:p>
            <a:pPr fontAlgn="auto">
              <a:lnSpc>
                <a:spcPct val="100000"/>
              </a:lnSpc>
            </a:pPr>
            <a:r>
              <a:rPr lang="en-US" altLang="zh-CN" sz="3200" b="1" dirty="0">
                <a:solidFill>
                  <a:srgbClr val="F0C76A"/>
                </a:solidFill>
                <a:latin typeface="+mj-ea"/>
                <a:ea typeface="+mj-ea"/>
                <a:cs typeface="Open Sans Light" panose="020B0306030504020204" pitchFamily="34" charset="0"/>
              </a:rPr>
              <a:t>04</a:t>
            </a:r>
          </a:p>
          <a:p>
            <a:r>
              <a:rPr lang="en-US" altLang="zh-CN" sz="2000" dirty="0" err="1">
                <a:solidFill>
                  <a:prstClr val="white"/>
                </a:solidFill>
                <a:latin typeface="+mn-ea"/>
                <a:cs typeface="Open Sans Light" panose="020B0306030504020204" pitchFamily="34" charset="0"/>
              </a:rPr>
              <a:t>随着</a:t>
            </a:r>
            <a:r>
              <a:rPr lang="en-US" altLang="zh-CN" sz="2000" dirty="0" err="1">
                <a:solidFill>
                  <a:prstClr val="white"/>
                </a:solidFill>
                <a:latin typeface="+mn-ea"/>
                <a:cs typeface="Open Sans Light" panose="020B0306030504020204" pitchFamily="34" charset="0"/>
                <a:sym typeface="+mn-ea"/>
              </a:rPr>
              <a:t>便携式医疗电子</a:t>
            </a:r>
            <a:r>
              <a:rPr lang="en-US" altLang="zh-CN" sz="2000" dirty="0" err="1">
                <a:solidFill>
                  <a:prstClr val="white"/>
                </a:solidFill>
                <a:latin typeface="+mn-ea"/>
                <a:cs typeface="Open Sans Light" panose="020B0306030504020204" pitchFamily="34" charset="0"/>
              </a:rPr>
              <a:t>产品的普及，家庭医疗、远程看护必将大大减轻医疗系统的负担</a:t>
            </a:r>
            <a:r>
              <a:rPr lang="en-US" altLang="zh-CN" sz="2000" dirty="0">
                <a:solidFill>
                  <a:prstClr val="white"/>
                </a:solidFill>
                <a:latin typeface="+mn-ea"/>
                <a:cs typeface="Open Sans Light" panose="020B0306030504020204" pitchFamily="34" charset="0"/>
              </a:rPr>
              <a:t>。</a:t>
            </a:r>
          </a:p>
          <a:p>
            <a:endParaRPr lang="en-US" altLang="zh-CN" sz="2000" dirty="0">
              <a:solidFill>
                <a:prstClr val="white"/>
              </a:solidFill>
              <a:latin typeface="+mn-ea"/>
              <a:cs typeface="Open Sans Light" panose="020B0306030504020204" pitchFamily="34" charset="0"/>
            </a:endParaRPr>
          </a:p>
        </p:txBody>
      </p:sp>
      <p:sp>
        <p:nvSpPr>
          <p:cNvPr id="53"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68020" y="1638368"/>
            <a:ext cx="3420000" cy="2508379"/>
          </a:xfrm>
          <a:prstGeom prst="rect">
            <a:avLst/>
          </a:prstGeom>
          <a:noFill/>
          <a:ln w="50800" cmpd="sng">
            <a:solidFill>
              <a:srgbClr val="70AD47"/>
            </a:solidFill>
            <a:prstDash val="solid"/>
          </a:ln>
        </p:spPr>
        <p:txBody>
          <a:bodyPr wrap="square">
            <a:spAutoFit/>
          </a:bodyPr>
          <a:lstStyle/>
          <a:p>
            <a:pPr algn="l"/>
            <a:r>
              <a:rPr lang="en-US" altLang="zh-CN" sz="3200" b="1" dirty="0">
                <a:solidFill>
                  <a:srgbClr val="F0C76A"/>
                </a:solidFill>
                <a:latin typeface="+mj-ea"/>
                <a:ea typeface="+mj-ea"/>
                <a:cs typeface="Open Sans Light" panose="020B0306030504020204" pitchFamily="34" charset="0"/>
              </a:rPr>
              <a:t>01</a:t>
            </a:r>
          </a:p>
          <a:p>
            <a:pPr>
              <a:lnSpc>
                <a:spcPts val="3000"/>
              </a:lnSpc>
            </a:pPr>
            <a:r>
              <a:rPr lang="zh-CN" altLang="en-US" sz="2000" dirty="0">
                <a:solidFill>
                  <a:prstClr val="white"/>
                </a:solidFill>
                <a:latin typeface="+mn-ea"/>
                <a:cs typeface="Open Sans Light" panose="020B0306030504020204" pitchFamily="34" charset="0"/>
              </a:rPr>
              <a:t>中国有巨大的基层医疗需求，广阔的乡村和二三线城市居民</a:t>
            </a:r>
            <a:r>
              <a:rPr lang="en-US" altLang="zh-CN" sz="2000" dirty="0" err="1">
                <a:solidFill>
                  <a:prstClr val="white"/>
                </a:solidFill>
                <a:latin typeface="+mn-ea"/>
                <a:cs typeface="Open Sans Light" panose="020B0306030504020204" pitchFamily="34" charset="0"/>
              </a:rPr>
              <a:t>无法享受到应有的医疗保障，需要有便携式医疗设备在家中实现</a:t>
            </a:r>
            <a:r>
              <a:rPr lang="zh-CN" altLang="en-US" sz="2000" dirty="0">
                <a:solidFill>
                  <a:prstClr val="white"/>
                </a:solidFill>
                <a:latin typeface="+mn-ea"/>
                <a:cs typeface="Open Sans Light" panose="020B0306030504020204" pitchFamily="34" charset="0"/>
              </a:rPr>
              <a:t>健康监控。</a:t>
            </a:r>
            <a:endParaRPr lang="zh-CN" altLang="en-US" sz="2000" dirty="0"/>
          </a:p>
        </p:txBody>
      </p:sp>
      <p:sp>
        <p:nvSpPr>
          <p:cNvPr id="54"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68020" y="4247654"/>
            <a:ext cx="3420000" cy="2123658"/>
          </a:xfrm>
          <a:prstGeom prst="rect">
            <a:avLst/>
          </a:prstGeom>
          <a:noFill/>
          <a:ln w="50800">
            <a:solidFill>
              <a:srgbClr val="DFA117"/>
            </a:solidFill>
          </a:ln>
          <a:extLst>
            <a:ext uri="{909E8E84-426E-40DD-AFC4-6F175D3DCCD1}">
              <a14:hiddenFill xmlns:a14="http://schemas.microsoft.com/office/drawing/2010/main">
                <a:solidFill>
                  <a:srgbClr val="DFA117"/>
                </a:solidFill>
              </a14:hiddenFill>
            </a:ext>
          </a:extLst>
        </p:spPr>
        <p:txBody>
          <a:bodyPr wrap="square">
            <a:spAutoFit/>
          </a:bodyPr>
          <a:lstStyle/>
          <a:p>
            <a:pPr algn="l" fontAlgn="auto">
              <a:lnSpc>
                <a:spcPct val="100000"/>
              </a:lnSpc>
            </a:pPr>
            <a:r>
              <a:rPr lang="en-US" altLang="zh-CN" sz="3200" b="1" dirty="0">
                <a:solidFill>
                  <a:srgbClr val="F0C76A"/>
                </a:solidFill>
                <a:latin typeface="+mj-ea"/>
                <a:ea typeface="+mj-ea"/>
                <a:cs typeface="Open Sans Light" panose="020B0306030504020204" pitchFamily="34" charset="0"/>
              </a:rPr>
              <a:t>02</a:t>
            </a:r>
          </a:p>
          <a:p>
            <a:r>
              <a:rPr lang="en-US" altLang="zh-CN" sz="2000" dirty="0" err="1">
                <a:solidFill>
                  <a:prstClr val="white"/>
                </a:solidFill>
                <a:latin typeface="+mn-ea"/>
                <a:cs typeface="Open Sans Light" panose="020B0306030504020204" pitchFamily="34" charset="0"/>
              </a:rPr>
              <a:t>中国已经迈入老龄化社会，对于老年人而言，去医院就诊非常不便，而移动智慧医疗带给他们最大的帮助是便捷</a:t>
            </a:r>
            <a:r>
              <a:rPr lang="en-US" altLang="zh-CN" sz="2000" dirty="0">
                <a:solidFill>
                  <a:prstClr val="white"/>
                </a:solidFill>
                <a:latin typeface="+mn-ea"/>
                <a:cs typeface="Open Sans Light" panose="020B0306030504020204" pitchFamily="34" charset="0"/>
              </a:rPr>
              <a:t>。</a:t>
            </a:r>
          </a:p>
        </p:txBody>
      </p:sp>
      <p:grpSp>
        <p:nvGrpSpPr>
          <p:cNvPr id="3" name="组合 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7067135" y="3159400"/>
            <a:ext cx="1033279" cy="1033278"/>
            <a:chOff x="6956969" y="3225617"/>
            <a:chExt cx="1033279" cy="1033278"/>
          </a:xfrm>
        </p:grpSpPr>
        <p:sp>
          <p:nvSpPr>
            <p:cNvPr id="56" name="Freeform 179"/>
            <p:cNvSpPr/>
            <p:nvPr/>
          </p:nvSpPr>
          <p:spPr>
            <a:xfrm>
              <a:off x="6956969" y="3225617"/>
              <a:ext cx="1033279" cy="103327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gradFill>
              <a:gsLst>
                <a:gs pos="0">
                  <a:srgbClr val="F0C76A"/>
                </a:gs>
                <a:gs pos="100000">
                  <a:srgbClr val="CC6F62"/>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a:solidFill>
                  <a:prstClr val="white"/>
                </a:solidFill>
                <a:sym typeface="Arial" panose="020B0604020202020204" pitchFamily="34" charset="0"/>
              </a:endParaRPr>
            </a:p>
          </p:txBody>
        </p:sp>
        <p:sp>
          <p:nvSpPr>
            <p:cNvPr id="57" name="Freeform 10"/>
            <p:cNvSpPr>
              <a:spLocks noEditPoints="1"/>
            </p:cNvSpPr>
            <p:nvPr/>
          </p:nvSpPr>
          <p:spPr bwMode="auto">
            <a:xfrm>
              <a:off x="7304012" y="3533915"/>
              <a:ext cx="338347" cy="336919"/>
            </a:xfrm>
            <a:custGeom>
              <a:avLst/>
              <a:gdLst>
                <a:gd name="T0" fmla="*/ 100 w 100"/>
                <a:gd name="T1" fmla="*/ 56 h 100"/>
                <a:gd name="T2" fmla="*/ 44 w 100"/>
                <a:gd name="T3" fmla="*/ 0 h 100"/>
                <a:gd name="T4" fmla="*/ 40 w 100"/>
                <a:gd name="T5" fmla="*/ 0 h 100"/>
                <a:gd name="T6" fmla="*/ 40 w 100"/>
                <a:gd name="T7" fmla="*/ 11 h 100"/>
                <a:gd name="T8" fmla="*/ 0 w 100"/>
                <a:gd name="T9" fmla="*/ 56 h 100"/>
                <a:gd name="T10" fmla="*/ 44 w 100"/>
                <a:gd name="T11" fmla="*/ 100 h 100"/>
                <a:gd name="T12" fmla="*/ 69 w 100"/>
                <a:gd name="T13" fmla="*/ 93 h 100"/>
                <a:gd name="T14" fmla="*/ 89 w 100"/>
                <a:gd name="T15" fmla="*/ 60 h 100"/>
                <a:gd name="T16" fmla="*/ 100 w 100"/>
                <a:gd name="T17" fmla="*/ 60 h 100"/>
                <a:gd name="T18" fmla="*/ 100 w 100"/>
                <a:gd name="T19" fmla="*/ 56 h 100"/>
                <a:gd name="T20" fmla="*/ 64 w 100"/>
                <a:gd name="T21" fmla="*/ 86 h 100"/>
                <a:gd name="T22" fmla="*/ 44 w 100"/>
                <a:gd name="T23" fmla="*/ 92 h 100"/>
                <a:gd name="T24" fmla="*/ 8 w 100"/>
                <a:gd name="T25" fmla="*/ 56 h 100"/>
                <a:gd name="T26" fmla="*/ 40 w 100"/>
                <a:gd name="T27" fmla="*/ 20 h 100"/>
                <a:gd name="T28" fmla="*/ 40 w 100"/>
                <a:gd name="T29" fmla="*/ 60 h 100"/>
                <a:gd name="T30" fmla="*/ 80 w 100"/>
                <a:gd name="T31" fmla="*/ 60 h 100"/>
                <a:gd name="T32" fmla="*/ 64 w 100"/>
                <a:gd name="T33" fmla="*/ 86 h 100"/>
                <a:gd name="T34" fmla="*/ 49 w 100"/>
                <a:gd name="T35" fmla="*/ 52 h 100"/>
                <a:gd name="T36" fmla="*/ 49 w 100"/>
                <a:gd name="T37" fmla="*/ 9 h 100"/>
                <a:gd name="T38" fmla="*/ 91 w 100"/>
                <a:gd name="T39" fmla="*/ 52 h 100"/>
                <a:gd name="T40" fmla="*/ 49 w 100"/>
                <a:gd name="T41" fmla="*/ 5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00">
                  <a:moveTo>
                    <a:pt x="100" y="56"/>
                  </a:moveTo>
                  <a:cubicBezTo>
                    <a:pt x="100" y="25"/>
                    <a:pt x="75" y="0"/>
                    <a:pt x="44" y="0"/>
                  </a:cubicBezTo>
                  <a:cubicBezTo>
                    <a:pt x="40" y="0"/>
                    <a:pt x="40" y="0"/>
                    <a:pt x="40" y="0"/>
                  </a:cubicBezTo>
                  <a:cubicBezTo>
                    <a:pt x="40" y="11"/>
                    <a:pt x="40" y="11"/>
                    <a:pt x="40" y="11"/>
                  </a:cubicBezTo>
                  <a:cubicBezTo>
                    <a:pt x="17" y="14"/>
                    <a:pt x="0" y="33"/>
                    <a:pt x="0" y="56"/>
                  </a:cubicBezTo>
                  <a:cubicBezTo>
                    <a:pt x="0" y="80"/>
                    <a:pt x="20" y="100"/>
                    <a:pt x="44" y="100"/>
                  </a:cubicBezTo>
                  <a:cubicBezTo>
                    <a:pt x="53" y="100"/>
                    <a:pt x="62" y="98"/>
                    <a:pt x="69" y="93"/>
                  </a:cubicBezTo>
                  <a:cubicBezTo>
                    <a:pt x="80" y="85"/>
                    <a:pt x="87" y="73"/>
                    <a:pt x="89" y="60"/>
                  </a:cubicBezTo>
                  <a:cubicBezTo>
                    <a:pt x="100" y="60"/>
                    <a:pt x="100" y="60"/>
                    <a:pt x="100" y="60"/>
                  </a:cubicBezTo>
                  <a:lnTo>
                    <a:pt x="100" y="56"/>
                  </a:lnTo>
                  <a:close/>
                  <a:moveTo>
                    <a:pt x="64" y="86"/>
                  </a:moveTo>
                  <a:cubicBezTo>
                    <a:pt x="59" y="90"/>
                    <a:pt x="52" y="92"/>
                    <a:pt x="44" y="92"/>
                  </a:cubicBezTo>
                  <a:cubicBezTo>
                    <a:pt x="25" y="92"/>
                    <a:pt x="8" y="76"/>
                    <a:pt x="8" y="56"/>
                  </a:cubicBezTo>
                  <a:cubicBezTo>
                    <a:pt x="8" y="37"/>
                    <a:pt x="22" y="22"/>
                    <a:pt x="40" y="20"/>
                  </a:cubicBezTo>
                  <a:cubicBezTo>
                    <a:pt x="40" y="60"/>
                    <a:pt x="40" y="60"/>
                    <a:pt x="40" y="60"/>
                  </a:cubicBezTo>
                  <a:cubicBezTo>
                    <a:pt x="80" y="60"/>
                    <a:pt x="80" y="60"/>
                    <a:pt x="80" y="60"/>
                  </a:cubicBezTo>
                  <a:cubicBezTo>
                    <a:pt x="79" y="70"/>
                    <a:pt x="73" y="80"/>
                    <a:pt x="64" y="86"/>
                  </a:cubicBezTo>
                  <a:moveTo>
                    <a:pt x="49" y="52"/>
                  </a:moveTo>
                  <a:cubicBezTo>
                    <a:pt x="49" y="9"/>
                    <a:pt x="49" y="9"/>
                    <a:pt x="49" y="9"/>
                  </a:cubicBezTo>
                  <a:cubicBezTo>
                    <a:pt x="71" y="11"/>
                    <a:pt x="89" y="29"/>
                    <a:pt x="91" y="52"/>
                  </a:cubicBezTo>
                  <a:lnTo>
                    <a:pt x="49" y="52"/>
                  </a:lnTo>
                  <a:close/>
                </a:path>
              </a:pathLst>
            </a:custGeom>
            <a:solidFill>
              <a:schemeClr val="accent1"/>
            </a:solidFill>
            <a:ln>
              <a:noFill/>
            </a:ln>
          </p:spPr>
          <p:txBody>
            <a:bodyPr/>
            <a:lstStyle/>
            <a:p>
              <a:endParaRPr lang="zh-CN" altLang="en-US">
                <a:solidFill>
                  <a:prstClr val="white"/>
                </a:solidFill>
              </a:endParaRPr>
            </a:p>
          </p:txBody>
        </p:sp>
      </p:grpSp>
      <p:grpSp>
        <p:nvGrpSpPr>
          <p:cNvPr id="2" name="组合 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5659156" y="1823811"/>
            <a:ext cx="1033279" cy="1033278"/>
            <a:chOff x="5548990" y="1890028"/>
            <a:chExt cx="1033279" cy="1033278"/>
          </a:xfrm>
        </p:grpSpPr>
        <p:sp>
          <p:nvSpPr>
            <p:cNvPr id="59" name="Freeform 178"/>
            <p:cNvSpPr/>
            <p:nvPr/>
          </p:nvSpPr>
          <p:spPr>
            <a:xfrm>
              <a:off x="5548990" y="1890028"/>
              <a:ext cx="1033279" cy="103327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gradFill>
              <a:gsLst>
                <a:gs pos="0">
                  <a:srgbClr val="F0C76A"/>
                </a:gs>
                <a:gs pos="100000">
                  <a:srgbClr val="CC6F62"/>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a:solidFill>
                  <a:prstClr val="white"/>
                </a:solidFill>
                <a:sym typeface="Arial" panose="020B0604020202020204" pitchFamily="34" charset="0"/>
              </a:endParaRPr>
            </a:p>
          </p:txBody>
        </p:sp>
        <p:grpSp>
          <p:nvGrpSpPr>
            <p:cNvPr id="60" name="Group 11"/>
            <p:cNvGrpSpPr/>
            <p:nvPr/>
          </p:nvGrpSpPr>
          <p:grpSpPr bwMode="auto">
            <a:xfrm>
              <a:off x="5901879" y="2293317"/>
              <a:ext cx="336920" cy="296946"/>
              <a:chOff x="0" y="0"/>
              <a:chExt cx="236" cy="208"/>
            </a:xfrm>
            <a:solidFill>
              <a:schemeClr val="bg1"/>
            </a:solidFill>
          </p:grpSpPr>
          <p:sp>
            <p:nvSpPr>
              <p:cNvPr id="61" name="Freeform 12"/>
              <p:cNvSpPr>
                <a:spLocks noEditPoints="1"/>
              </p:cNvSpPr>
              <p:nvPr/>
            </p:nvSpPr>
            <p:spPr bwMode="auto">
              <a:xfrm>
                <a:off x="0" y="45"/>
                <a:ext cx="193" cy="163"/>
              </a:xfrm>
              <a:custGeom>
                <a:avLst/>
                <a:gdLst>
                  <a:gd name="T0" fmla="*/ 77 w 82"/>
                  <a:gd name="T1" fmla="*/ 0 h 69"/>
                  <a:gd name="T2" fmla="*/ 4 w 82"/>
                  <a:gd name="T3" fmla="*/ 0 h 69"/>
                  <a:gd name="T4" fmla="*/ 0 w 82"/>
                  <a:gd name="T5" fmla="*/ 4 h 69"/>
                  <a:gd name="T6" fmla="*/ 0 w 82"/>
                  <a:gd name="T7" fmla="*/ 65 h 69"/>
                  <a:gd name="T8" fmla="*/ 4 w 82"/>
                  <a:gd name="T9" fmla="*/ 69 h 69"/>
                  <a:gd name="T10" fmla="*/ 77 w 82"/>
                  <a:gd name="T11" fmla="*/ 69 h 69"/>
                  <a:gd name="T12" fmla="*/ 82 w 82"/>
                  <a:gd name="T13" fmla="*/ 65 h 69"/>
                  <a:gd name="T14" fmla="*/ 82 w 82"/>
                  <a:gd name="T15" fmla="*/ 40 h 69"/>
                  <a:gd name="T16" fmla="*/ 82 w 82"/>
                  <a:gd name="T17" fmla="*/ 29 h 69"/>
                  <a:gd name="T18" fmla="*/ 82 w 82"/>
                  <a:gd name="T19" fmla="*/ 4 h 69"/>
                  <a:gd name="T20" fmla="*/ 77 w 82"/>
                  <a:gd name="T21" fmla="*/ 0 h 69"/>
                  <a:gd name="T22" fmla="*/ 9 w 82"/>
                  <a:gd name="T23" fmla="*/ 61 h 69"/>
                  <a:gd name="T24" fmla="*/ 9 w 82"/>
                  <a:gd name="T25" fmla="*/ 9 h 69"/>
                  <a:gd name="T26" fmla="*/ 73 w 82"/>
                  <a:gd name="T27" fmla="*/ 9 h 69"/>
                  <a:gd name="T28" fmla="*/ 73 w 82"/>
                  <a:gd name="T29" fmla="*/ 25 h 69"/>
                  <a:gd name="T30" fmla="*/ 64 w 82"/>
                  <a:gd name="T31" fmla="*/ 25 h 69"/>
                  <a:gd name="T32" fmla="*/ 55 w 82"/>
                  <a:gd name="T33" fmla="*/ 35 h 69"/>
                  <a:gd name="T34" fmla="*/ 64 w 82"/>
                  <a:gd name="T35" fmla="*/ 44 h 69"/>
                  <a:gd name="T36" fmla="*/ 73 w 82"/>
                  <a:gd name="T37" fmla="*/ 44 h 69"/>
                  <a:gd name="T38" fmla="*/ 73 w 82"/>
                  <a:gd name="T39" fmla="*/ 61 h 69"/>
                  <a:gd name="T40" fmla="*/ 9 w 82"/>
                  <a:gd name="T41"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69">
                    <a:moveTo>
                      <a:pt x="77" y="0"/>
                    </a:moveTo>
                    <a:cubicBezTo>
                      <a:pt x="4" y="0"/>
                      <a:pt x="4" y="0"/>
                      <a:pt x="4" y="0"/>
                    </a:cubicBezTo>
                    <a:cubicBezTo>
                      <a:pt x="2" y="0"/>
                      <a:pt x="0" y="2"/>
                      <a:pt x="0" y="4"/>
                    </a:cubicBezTo>
                    <a:cubicBezTo>
                      <a:pt x="0" y="65"/>
                      <a:pt x="0" y="65"/>
                      <a:pt x="0" y="65"/>
                    </a:cubicBezTo>
                    <a:cubicBezTo>
                      <a:pt x="0" y="67"/>
                      <a:pt x="2" y="69"/>
                      <a:pt x="4" y="69"/>
                    </a:cubicBezTo>
                    <a:cubicBezTo>
                      <a:pt x="77" y="69"/>
                      <a:pt x="77" y="69"/>
                      <a:pt x="77" y="69"/>
                    </a:cubicBezTo>
                    <a:cubicBezTo>
                      <a:pt x="80" y="69"/>
                      <a:pt x="82" y="67"/>
                      <a:pt x="82" y="65"/>
                    </a:cubicBezTo>
                    <a:cubicBezTo>
                      <a:pt x="82" y="40"/>
                      <a:pt x="82" y="40"/>
                      <a:pt x="82" y="40"/>
                    </a:cubicBezTo>
                    <a:cubicBezTo>
                      <a:pt x="82" y="29"/>
                      <a:pt x="82" y="29"/>
                      <a:pt x="82" y="29"/>
                    </a:cubicBezTo>
                    <a:cubicBezTo>
                      <a:pt x="82" y="4"/>
                      <a:pt x="82" y="4"/>
                      <a:pt x="82" y="4"/>
                    </a:cubicBezTo>
                    <a:cubicBezTo>
                      <a:pt x="82" y="2"/>
                      <a:pt x="80" y="0"/>
                      <a:pt x="77" y="0"/>
                    </a:cubicBezTo>
                    <a:moveTo>
                      <a:pt x="9" y="61"/>
                    </a:moveTo>
                    <a:cubicBezTo>
                      <a:pt x="9" y="9"/>
                      <a:pt x="9" y="9"/>
                      <a:pt x="9" y="9"/>
                    </a:cubicBezTo>
                    <a:cubicBezTo>
                      <a:pt x="73" y="9"/>
                      <a:pt x="73" y="9"/>
                      <a:pt x="73" y="9"/>
                    </a:cubicBezTo>
                    <a:cubicBezTo>
                      <a:pt x="73" y="25"/>
                      <a:pt x="73" y="25"/>
                      <a:pt x="73" y="25"/>
                    </a:cubicBezTo>
                    <a:cubicBezTo>
                      <a:pt x="64" y="25"/>
                      <a:pt x="64" y="25"/>
                      <a:pt x="64" y="25"/>
                    </a:cubicBezTo>
                    <a:cubicBezTo>
                      <a:pt x="59" y="25"/>
                      <a:pt x="55" y="29"/>
                      <a:pt x="55" y="35"/>
                    </a:cubicBezTo>
                    <a:cubicBezTo>
                      <a:pt x="55" y="40"/>
                      <a:pt x="59" y="44"/>
                      <a:pt x="64" y="44"/>
                    </a:cubicBezTo>
                    <a:cubicBezTo>
                      <a:pt x="73" y="44"/>
                      <a:pt x="73" y="44"/>
                      <a:pt x="73" y="44"/>
                    </a:cubicBezTo>
                    <a:cubicBezTo>
                      <a:pt x="73" y="61"/>
                      <a:pt x="73" y="61"/>
                      <a:pt x="73" y="61"/>
                    </a:cubicBezTo>
                    <a:lnTo>
                      <a:pt x="9" y="61"/>
                    </a:lnTo>
                    <a:close/>
                  </a:path>
                </a:pathLst>
              </a:custGeom>
              <a:solidFill>
                <a:srgbClr val="FF7C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white"/>
                  </a:solidFill>
                </a:endParaRPr>
              </a:p>
            </p:txBody>
          </p:sp>
          <p:sp>
            <p:nvSpPr>
              <p:cNvPr id="62" name="Freeform 13"/>
              <p:cNvSpPr/>
              <p:nvPr/>
            </p:nvSpPr>
            <p:spPr bwMode="auto">
              <a:xfrm>
                <a:off x="44" y="0"/>
                <a:ext cx="192" cy="165"/>
              </a:xfrm>
              <a:custGeom>
                <a:avLst/>
                <a:gdLst>
                  <a:gd name="T0" fmla="*/ 77 w 81"/>
                  <a:gd name="T1" fmla="*/ 0 h 70"/>
                  <a:gd name="T2" fmla="*/ 4 w 81"/>
                  <a:gd name="T3" fmla="*/ 0 h 70"/>
                  <a:gd name="T4" fmla="*/ 0 w 81"/>
                  <a:gd name="T5" fmla="*/ 4 h 70"/>
                  <a:gd name="T6" fmla="*/ 4 w 81"/>
                  <a:gd name="T7" fmla="*/ 9 h 70"/>
                  <a:gd name="T8" fmla="*/ 73 w 81"/>
                  <a:gd name="T9" fmla="*/ 9 h 70"/>
                  <a:gd name="T10" fmla="*/ 73 w 81"/>
                  <a:gd name="T11" fmla="*/ 65 h 70"/>
                  <a:gd name="T12" fmla="*/ 77 w 81"/>
                  <a:gd name="T13" fmla="*/ 70 h 70"/>
                  <a:gd name="T14" fmla="*/ 81 w 81"/>
                  <a:gd name="T15" fmla="*/ 65 h 70"/>
                  <a:gd name="T16" fmla="*/ 81 w 81"/>
                  <a:gd name="T17" fmla="*/ 4 h 70"/>
                  <a:gd name="T18" fmla="*/ 77 w 81"/>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0">
                    <a:moveTo>
                      <a:pt x="77" y="0"/>
                    </a:moveTo>
                    <a:cubicBezTo>
                      <a:pt x="4" y="0"/>
                      <a:pt x="4" y="0"/>
                      <a:pt x="4" y="0"/>
                    </a:cubicBezTo>
                    <a:cubicBezTo>
                      <a:pt x="2" y="0"/>
                      <a:pt x="0" y="2"/>
                      <a:pt x="0" y="4"/>
                    </a:cubicBezTo>
                    <a:cubicBezTo>
                      <a:pt x="0" y="7"/>
                      <a:pt x="2" y="9"/>
                      <a:pt x="4" y="9"/>
                    </a:cubicBezTo>
                    <a:cubicBezTo>
                      <a:pt x="73" y="9"/>
                      <a:pt x="73" y="9"/>
                      <a:pt x="73" y="9"/>
                    </a:cubicBezTo>
                    <a:cubicBezTo>
                      <a:pt x="73" y="65"/>
                      <a:pt x="73" y="65"/>
                      <a:pt x="73" y="65"/>
                    </a:cubicBezTo>
                    <a:cubicBezTo>
                      <a:pt x="73" y="68"/>
                      <a:pt x="75" y="70"/>
                      <a:pt x="77" y="70"/>
                    </a:cubicBezTo>
                    <a:cubicBezTo>
                      <a:pt x="79" y="70"/>
                      <a:pt x="81" y="68"/>
                      <a:pt x="81" y="65"/>
                    </a:cubicBezTo>
                    <a:cubicBezTo>
                      <a:pt x="81" y="4"/>
                      <a:pt x="81" y="4"/>
                      <a:pt x="81" y="4"/>
                    </a:cubicBezTo>
                    <a:cubicBezTo>
                      <a:pt x="81" y="2"/>
                      <a:pt x="79" y="0"/>
                      <a:pt x="77" y="0"/>
                    </a:cubicBezTo>
                  </a:path>
                </a:pathLst>
              </a:custGeom>
              <a:solidFill>
                <a:srgbClr val="FF7C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white"/>
                  </a:solidFill>
                </a:endParaRPr>
              </a:p>
            </p:txBody>
          </p:sp>
        </p:grpSp>
      </p:grpSp>
      <p:grpSp>
        <p:nvGrpSpPr>
          <p:cNvPr id="4" name="组合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5672491" y="4557098"/>
            <a:ext cx="1033279" cy="1033278"/>
            <a:chOff x="5548990" y="4616330"/>
            <a:chExt cx="1033279" cy="1033278"/>
          </a:xfrm>
        </p:grpSpPr>
        <p:sp>
          <p:nvSpPr>
            <p:cNvPr id="64" name="Freeform 180"/>
            <p:cNvSpPr/>
            <p:nvPr/>
          </p:nvSpPr>
          <p:spPr>
            <a:xfrm>
              <a:off x="5548990" y="4616330"/>
              <a:ext cx="1033279" cy="103327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gradFill>
              <a:gsLst>
                <a:gs pos="0">
                  <a:srgbClr val="F0C76A"/>
                </a:gs>
                <a:gs pos="100000">
                  <a:srgbClr val="CC6F62"/>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a:solidFill>
                  <a:prstClr val="white"/>
                </a:solidFill>
                <a:sym typeface="Arial" panose="020B0604020202020204" pitchFamily="34" charset="0"/>
              </a:endParaRPr>
            </a:p>
          </p:txBody>
        </p:sp>
        <p:grpSp>
          <p:nvGrpSpPr>
            <p:cNvPr id="65" name="Group 14"/>
            <p:cNvGrpSpPr/>
            <p:nvPr/>
          </p:nvGrpSpPr>
          <p:grpSpPr bwMode="auto">
            <a:xfrm>
              <a:off x="5896803" y="4971988"/>
              <a:ext cx="341201" cy="338346"/>
              <a:chOff x="0" y="0"/>
              <a:chExt cx="239" cy="237"/>
            </a:xfrm>
            <a:solidFill>
              <a:schemeClr val="bg1"/>
            </a:solidFill>
          </p:grpSpPr>
          <p:sp>
            <p:nvSpPr>
              <p:cNvPr id="66" name="Freeform 15"/>
              <p:cNvSpPr/>
              <p:nvPr/>
            </p:nvSpPr>
            <p:spPr bwMode="auto">
              <a:xfrm>
                <a:off x="0" y="22"/>
                <a:ext cx="217" cy="215"/>
              </a:xfrm>
              <a:custGeom>
                <a:avLst/>
                <a:gdLst>
                  <a:gd name="T0" fmla="*/ 87 w 92"/>
                  <a:gd name="T1" fmla="*/ 41 h 91"/>
                  <a:gd name="T2" fmla="*/ 83 w 92"/>
                  <a:gd name="T3" fmla="*/ 45 h 91"/>
                  <a:gd name="T4" fmla="*/ 83 w 92"/>
                  <a:gd name="T5" fmla="*/ 67 h 91"/>
                  <a:gd name="T6" fmla="*/ 73 w 92"/>
                  <a:gd name="T7" fmla="*/ 81 h 91"/>
                  <a:gd name="T8" fmla="*/ 68 w 92"/>
                  <a:gd name="T9" fmla="*/ 82 h 91"/>
                  <a:gd name="T10" fmla="*/ 24 w 92"/>
                  <a:gd name="T11" fmla="*/ 82 h 91"/>
                  <a:gd name="T12" fmla="*/ 9 w 92"/>
                  <a:gd name="T13" fmla="*/ 67 h 91"/>
                  <a:gd name="T14" fmla="*/ 9 w 92"/>
                  <a:gd name="T15" fmla="*/ 24 h 91"/>
                  <a:gd name="T16" fmla="*/ 24 w 92"/>
                  <a:gd name="T17" fmla="*/ 8 h 91"/>
                  <a:gd name="T18" fmla="*/ 46 w 92"/>
                  <a:gd name="T19" fmla="*/ 8 h 91"/>
                  <a:gd name="T20" fmla="*/ 50 w 92"/>
                  <a:gd name="T21" fmla="*/ 4 h 91"/>
                  <a:gd name="T22" fmla="*/ 46 w 92"/>
                  <a:gd name="T23" fmla="*/ 0 h 91"/>
                  <a:gd name="T24" fmla="*/ 24 w 92"/>
                  <a:gd name="T25" fmla="*/ 0 h 91"/>
                  <a:gd name="T26" fmla="*/ 0 w 92"/>
                  <a:gd name="T27" fmla="*/ 24 h 91"/>
                  <a:gd name="T28" fmla="*/ 0 w 92"/>
                  <a:gd name="T29" fmla="*/ 67 h 91"/>
                  <a:gd name="T30" fmla="*/ 24 w 92"/>
                  <a:gd name="T31" fmla="*/ 91 h 91"/>
                  <a:gd name="T32" fmla="*/ 68 w 92"/>
                  <a:gd name="T33" fmla="*/ 91 h 91"/>
                  <a:gd name="T34" fmla="*/ 76 w 92"/>
                  <a:gd name="T35" fmla="*/ 89 h 91"/>
                  <a:gd name="T36" fmla="*/ 92 w 92"/>
                  <a:gd name="T37" fmla="*/ 67 h 91"/>
                  <a:gd name="T38" fmla="*/ 92 w 92"/>
                  <a:gd name="T39" fmla="*/ 45 h 91"/>
                  <a:gd name="T40" fmla="*/ 87 w 92"/>
                  <a:gd name="T41" fmla="*/ 4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91">
                    <a:moveTo>
                      <a:pt x="87" y="41"/>
                    </a:moveTo>
                    <a:cubicBezTo>
                      <a:pt x="85" y="41"/>
                      <a:pt x="83" y="43"/>
                      <a:pt x="83" y="45"/>
                    </a:cubicBezTo>
                    <a:cubicBezTo>
                      <a:pt x="83" y="67"/>
                      <a:pt x="83" y="67"/>
                      <a:pt x="83" y="67"/>
                    </a:cubicBezTo>
                    <a:cubicBezTo>
                      <a:pt x="83" y="73"/>
                      <a:pt x="79" y="79"/>
                      <a:pt x="73" y="81"/>
                    </a:cubicBezTo>
                    <a:cubicBezTo>
                      <a:pt x="71" y="82"/>
                      <a:pt x="70" y="82"/>
                      <a:pt x="68" y="82"/>
                    </a:cubicBezTo>
                    <a:cubicBezTo>
                      <a:pt x="24" y="82"/>
                      <a:pt x="24" y="82"/>
                      <a:pt x="24" y="82"/>
                    </a:cubicBezTo>
                    <a:cubicBezTo>
                      <a:pt x="16" y="82"/>
                      <a:pt x="9" y="75"/>
                      <a:pt x="9" y="67"/>
                    </a:cubicBezTo>
                    <a:cubicBezTo>
                      <a:pt x="9" y="24"/>
                      <a:pt x="9" y="24"/>
                      <a:pt x="9" y="24"/>
                    </a:cubicBezTo>
                    <a:cubicBezTo>
                      <a:pt x="9" y="15"/>
                      <a:pt x="16" y="8"/>
                      <a:pt x="24" y="8"/>
                    </a:cubicBezTo>
                    <a:cubicBezTo>
                      <a:pt x="46" y="8"/>
                      <a:pt x="46" y="8"/>
                      <a:pt x="46" y="8"/>
                    </a:cubicBezTo>
                    <a:cubicBezTo>
                      <a:pt x="48" y="8"/>
                      <a:pt x="50" y="6"/>
                      <a:pt x="50" y="4"/>
                    </a:cubicBezTo>
                    <a:cubicBezTo>
                      <a:pt x="50" y="2"/>
                      <a:pt x="48" y="0"/>
                      <a:pt x="46" y="0"/>
                    </a:cubicBezTo>
                    <a:cubicBezTo>
                      <a:pt x="24" y="0"/>
                      <a:pt x="24" y="0"/>
                      <a:pt x="24" y="0"/>
                    </a:cubicBezTo>
                    <a:cubicBezTo>
                      <a:pt x="11" y="0"/>
                      <a:pt x="0" y="10"/>
                      <a:pt x="0" y="24"/>
                    </a:cubicBezTo>
                    <a:cubicBezTo>
                      <a:pt x="0" y="67"/>
                      <a:pt x="0" y="67"/>
                      <a:pt x="0" y="67"/>
                    </a:cubicBezTo>
                    <a:cubicBezTo>
                      <a:pt x="0" y="80"/>
                      <a:pt x="11" y="91"/>
                      <a:pt x="24" y="91"/>
                    </a:cubicBezTo>
                    <a:cubicBezTo>
                      <a:pt x="68" y="91"/>
                      <a:pt x="68" y="91"/>
                      <a:pt x="68" y="91"/>
                    </a:cubicBezTo>
                    <a:cubicBezTo>
                      <a:pt x="71" y="91"/>
                      <a:pt x="74" y="90"/>
                      <a:pt x="76" y="89"/>
                    </a:cubicBezTo>
                    <a:cubicBezTo>
                      <a:pt x="85" y="86"/>
                      <a:pt x="92" y="77"/>
                      <a:pt x="92" y="67"/>
                    </a:cubicBezTo>
                    <a:cubicBezTo>
                      <a:pt x="92" y="45"/>
                      <a:pt x="92" y="45"/>
                      <a:pt x="92" y="45"/>
                    </a:cubicBezTo>
                    <a:cubicBezTo>
                      <a:pt x="92" y="43"/>
                      <a:pt x="90" y="41"/>
                      <a:pt x="87" y="41"/>
                    </a:cubicBezTo>
                  </a:path>
                </a:pathLst>
              </a:custGeom>
              <a:solidFill>
                <a:srgbClr val="C55A1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white"/>
                  </a:solidFill>
                </a:endParaRPr>
              </a:p>
            </p:txBody>
          </p:sp>
          <p:sp>
            <p:nvSpPr>
              <p:cNvPr id="67" name="Freeform 16"/>
              <p:cNvSpPr>
                <a:spLocks noEditPoints="1"/>
              </p:cNvSpPr>
              <p:nvPr/>
            </p:nvSpPr>
            <p:spPr bwMode="auto">
              <a:xfrm>
                <a:off x="135" y="0"/>
                <a:ext cx="104" cy="104"/>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8 w 44"/>
                  <a:gd name="T13" fmla="*/ 22 h 44"/>
                  <a:gd name="T14" fmla="*/ 22 w 44"/>
                  <a:gd name="T15" fmla="*/ 8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9"/>
                      <a:pt x="0" y="22"/>
                    </a:cubicBezTo>
                    <a:cubicBezTo>
                      <a:pt x="0" y="34"/>
                      <a:pt x="10" y="44"/>
                      <a:pt x="22" y="44"/>
                    </a:cubicBezTo>
                    <a:cubicBezTo>
                      <a:pt x="34" y="44"/>
                      <a:pt x="44" y="34"/>
                      <a:pt x="44" y="22"/>
                    </a:cubicBezTo>
                    <a:cubicBezTo>
                      <a:pt x="44" y="9"/>
                      <a:pt x="34" y="0"/>
                      <a:pt x="22" y="0"/>
                    </a:cubicBezTo>
                    <a:moveTo>
                      <a:pt x="22" y="35"/>
                    </a:moveTo>
                    <a:cubicBezTo>
                      <a:pt x="14" y="35"/>
                      <a:pt x="8" y="29"/>
                      <a:pt x="8" y="22"/>
                    </a:cubicBezTo>
                    <a:cubicBezTo>
                      <a:pt x="8" y="14"/>
                      <a:pt x="14" y="8"/>
                      <a:pt x="22" y="8"/>
                    </a:cubicBezTo>
                    <a:cubicBezTo>
                      <a:pt x="29" y="8"/>
                      <a:pt x="35" y="14"/>
                      <a:pt x="35" y="22"/>
                    </a:cubicBezTo>
                    <a:cubicBezTo>
                      <a:pt x="35" y="29"/>
                      <a:pt x="29" y="35"/>
                      <a:pt x="22" y="35"/>
                    </a:cubicBezTo>
                  </a:path>
                </a:pathLst>
              </a:custGeom>
              <a:solidFill>
                <a:srgbClr val="C55A1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white"/>
                  </a:solidFill>
                </a:endParaRPr>
              </a:p>
            </p:txBody>
          </p:sp>
          <p:sp>
            <p:nvSpPr>
              <p:cNvPr id="68" name="Freeform 17"/>
              <p:cNvSpPr/>
              <p:nvPr/>
            </p:nvSpPr>
            <p:spPr bwMode="auto">
              <a:xfrm>
                <a:off x="80" y="97"/>
                <a:ext cx="57" cy="21"/>
              </a:xfrm>
              <a:custGeom>
                <a:avLst/>
                <a:gdLst>
                  <a:gd name="T0" fmla="*/ 0 w 24"/>
                  <a:gd name="T1" fmla="*/ 4 h 9"/>
                  <a:gd name="T2" fmla="*/ 5 w 24"/>
                  <a:gd name="T3" fmla="*/ 9 h 9"/>
                  <a:gd name="T4" fmla="*/ 20 w 24"/>
                  <a:gd name="T5" fmla="*/ 9 h 9"/>
                  <a:gd name="T6" fmla="*/ 24 w 24"/>
                  <a:gd name="T7" fmla="*/ 4 h 9"/>
                  <a:gd name="T8" fmla="*/ 20 w 24"/>
                  <a:gd name="T9" fmla="*/ 0 h 9"/>
                  <a:gd name="T10" fmla="*/ 5 w 24"/>
                  <a:gd name="T11" fmla="*/ 0 h 9"/>
                  <a:gd name="T12" fmla="*/ 0 w 2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0" y="4"/>
                    </a:moveTo>
                    <a:cubicBezTo>
                      <a:pt x="0" y="7"/>
                      <a:pt x="2" y="9"/>
                      <a:pt x="5" y="9"/>
                    </a:cubicBezTo>
                    <a:cubicBezTo>
                      <a:pt x="20" y="9"/>
                      <a:pt x="20" y="9"/>
                      <a:pt x="20" y="9"/>
                    </a:cubicBezTo>
                    <a:cubicBezTo>
                      <a:pt x="22" y="9"/>
                      <a:pt x="24" y="7"/>
                      <a:pt x="24" y="4"/>
                    </a:cubicBezTo>
                    <a:cubicBezTo>
                      <a:pt x="24" y="2"/>
                      <a:pt x="22" y="0"/>
                      <a:pt x="20" y="0"/>
                    </a:cubicBezTo>
                    <a:cubicBezTo>
                      <a:pt x="5" y="0"/>
                      <a:pt x="5" y="0"/>
                      <a:pt x="5" y="0"/>
                    </a:cubicBezTo>
                    <a:cubicBezTo>
                      <a:pt x="2" y="0"/>
                      <a:pt x="0" y="2"/>
                      <a:pt x="0" y="4"/>
                    </a:cubicBezTo>
                  </a:path>
                </a:pathLst>
              </a:custGeom>
              <a:solidFill>
                <a:srgbClr val="C55A1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white"/>
                  </a:solidFill>
                </a:endParaRPr>
              </a:p>
            </p:txBody>
          </p:sp>
          <p:sp>
            <p:nvSpPr>
              <p:cNvPr id="69" name="Freeform 18"/>
              <p:cNvSpPr/>
              <p:nvPr/>
            </p:nvSpPr>
            <p:spPr bwMode="auto">
              <a:xfrm>
                <a:off x="80" y="108"/>
                <a:ext cx="57" cy="53"/>
              </a:xfrm>
              <a:custGeom>
                <a:avLst/>
                <a:gdLst>
                  <a:gd name="T0" fmla="*/ 20 w 24"/>
                  <a:gd name="T1" fmla="*/ 0 h 9"/>
                  <a:gd name="T2" fmla="*/ 5 w 24"/>
                  <a:gd name="T3" fmla="*/ 0 h 9"/>
                  <a:gd name="T4" fmla="*/ 0 w 24"/>
                  <a:gd name="T5" fmla="*/ 4 h 9"/>
                  <a:gd name="T6" fmla="*/ 5 w 24"/>
                  <a:gd name="T7" fmla="*/ 9 h 9"/>
                  <a:gd name="T8" fmla="*/ 20 w 24"/>
                  <a:gd name="T9" fmla="*/ 9 h 9"/>
                  <a:gd name="T10" fmla="*/ 24 w 24"/>
                  <a:gd name="T11" fmla="*/ 4 h 9"/>
                  <a:gd name="T12" fmla="*/ 20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20" y="0"/>
                    </a:moveTo>
                    <a:cubicBezTo>
                      <a:pt x="5" y="0"/>
                      <a:pt x="5" y="0"/>
                      <a:pt x="5" y="0"/>
                    </a:cubicBezTo>
                    <a:cubicBezTo>
                      <a:pt x="2" y="0"/>
                      <a:pt x="0" y="2"/>
                      <a:pt x="0" y="4"/>
                    </a:cubicBezTo>
                    <a:cubicBezTo>
                      <a:pt x="0" y="7"/>
                      <a:pt x="2" y="9"/>
                      <a:pt x="5" y="9"/>
                    </a:cubicBezTo>
                    <a:cubicBezTo>
                      <a:pt x="20" y="9"/>
                      <a:pt x="20" y="9"/>
                      <a:pt x="20" y="9"/>
                    </a:cubicBezTo>
                    <a:cubicBezTo>
                      <a:pt x="22" y="9"/>
                      <a:pt x="24" y="7"/>
                      <a:pt x="24" y="4"/>
                    </a:cubicBezTo>
                    <a:cubicBezTo>
                      <a:pt x="24" y="2"/>
                      <a:pt x="22" y="0"/>
                      <a:pt x="20" y="0"/>
                    </a:cubicBezTo>
                  </a:path>
                </a:pathLst>
              </a:custGeom>
              <a:solidFill>
                <a:srgbClr val="C55A1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white"/>
                  </a:solidFill>
                </a:endParaRPr>
              </a:p>
            </p:txBody>
          </p:sp>
        </p:grpSp>
      </p:grpSp>
      <p:grpSp>
        <p:nvGrpSpPr>
          <p:cNvPr id="6" name="组合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4299824" y="3153557"/>
            <a:ext cx="1033279" cy="1033278"/>
            <a:chOff x="4189658" y="3219774"/>
            <a:chExt cx="1033279" cy="1033278"/>
          </a:xfrm>
        </p:grpSpPr>
        <p:sp>
          <p:nvSpPr>
            <p:cNvPr id="71" name="Freeform 181"/>
            <p:cNvSpPr/>
            <p:nvPr/>
          </p:nvSpPr>
          <p:spPr>
            <a:xfrm>
              <a:off x="4189658" y="3219774"/>
              <a:ext cx="1033279" cy="103327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gradFill>
              <a:gsLst>
                <a:gs pos="0">
                  <a:srgbClr val="F0C76A"/>
                </a:gs>
                <a:gs pos="100000">
                  <a:srgbClr val="CC6F62"/>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a:solidFill>
                  <a:prstClr val="white"/>
                </a:solidFill>
                <a:sym typeface="Arial" panose="020B0604020202020204" pitchFamily="34" charset="0"/>
              </a:endParaRPr>
            </a:p>
          </p:txBody>
        </p:sp>
        <p:grpSp>
          <p:nvGrpSpPr>
            <p:cNvPr id="72" name="Group 19"/>
            <p:cNvGrpSpPr/>
            <p:nvPr/>
          </p:nvGrpSpPr>
          <p:grpSpPr bwMode="auto">
            <a:xfrm>
              <a:off x="4501071" y="3575506"/>
              <a:ext cx="336919" cy="338347"/>
              <a:chOff x="0" y="0"/>
              <a:chExt cx="236" cy="237"/>
            </a:xfrm>
            <a:solidFill>
              <a:schemeClr val="bg1"/>
            </a:solidFill>
          </p:grpSpPr>
          <p:sp>
            <p:nvSpPr>
              <p:cNvPr id="73" name="Freeform 20"/>
              <p:cNvSpPr>
                <a:spLocks noEditPoints="1"/>
              </p:cNvSpPr>
              <p:nvPr/>
            </p:nvSpPr>
            <p:spPr bwMode="auto">
              <a:xfrm>
                <a:off x="63" y="64"/>
                <a:ext cx="109" cy="109"/>
              </a:xfrm>
              <a:custGeom>
                <a:avLst/>
                <a:gdLst>
                  <a:gd name="T0" fmla="*/ 40 w 46"/>
                  <a:gd name="T1" fmla="*/ 1 h 46"/>
                  <a:gd name="T2" fmla="*/ 13 w 46"/>
                  <a:gd name="T3" fmla="*/ 10 h 46"/>
                  <a:gd name="T4" fmla="*/ 13 w 46"/>
                  <a:gd name="T5" fmla="*/ 10 h 46"/>
                  <a:gd name="T6" fmla="*/ 12 w 46"/>
                  <a:gd name="T7" fmla="*/ 11 h 46"/>
                  <a:gd name="T8" fmla="*/ 12 w 46"/>
                  <a:gd name="T9" fmla="*/ 11 h 46"/>
                  <a:gd name="T10" fmla="*/ 11 w 46"/>
                  <a:gd name="T11" fmla="*/ 11 h 46"/>
                  <a:gd name="T12" fmla="*/ 11 w 46"/>
                  <a:gd name="T13" fmla="*/ 12 h 46"/>
                  <a:gd name="T14" fmla="*/ 11 w 46"/>
                  <a:gd name="T15" fmla="*/ 12 h 46"/>
                  <a:gd name="T16" fmla="*/ 10 w 46"/>
                  <a:gd name="T17" fmla="*/ 13 h 46"/>
                  <a:gd name="T18" fmla="*/ 10 w 46"/>
                  <a:gd name="T19" fmla="*/ 13 h 46"/>
                  <a:gd name="T20" fmla="*/ 0 w 46"/>
                  <a:gd name="T21" fmla="*/ 40 h 46"/>
                  <a:gd name="T22" fmla="*/ 1 w 46"/>
                  <a:gd name="T23" fmla="*/ 45 h 46"/>
                  <a:gd name="T24" fmla="*/ 4 w 46"/>
                  <a:gd name="T25" fmla="*/ 46 h 46"/>
                  <a:gd name="T26" fmla="*/ 6 w 46"/>
                  <a:gd name="T27" fmla="*/ 46 h 46"/>
                  <a:gd name="T28" fmla="*/ 33 w 46"/>
                  <a:gd name="T29" fmla="*/ 36 h 46"/>
                  <a:gd name="T30" fmla="*/ 33 w 46"/>
                  <a:gd name="T31" fmla="*/ 36 h 46"/>
                  <a:gd name="T32" fmla="*/ 34 w 46"/>
                  <a:gd name="T33" fmla="*/ 35 h 46"/>
                  <a:gd name="T34" fmla="*/ 34 w 46"/>
                  <a:gd name="T35" fmla="*/ 35 h 46"/>
                  <a:gd name="T36" fmla="*/ 35 w 46"/>
                  <a:gd name="T37" fmla="*/ 35 h 46"/>
                  <a:gd name="T38" fmla="*/ 35 w 46"/>
                  <a:gd name="T39" fmla="*/ 34 h 46"/>
                  <a:gd name="T40" fmla="*/ 35 w 46"/>
                  <a:gd name="T41" fmla="*/ 34 h 46"/>
                  <a:gd name="T42" fmla="*/ 36 w 46"/>
                  <a:gd name="T43" fmla="*/ 33 h 46"/>
                  <a:gd name="T44" fmla="*/ 36 w 46"/>
                  <a:gd name="T45" fmla="*/ 33 h 46"/>
                  <a:gd name="T46" fmla="*/ 45 w 46"/>
                  <a:gd name="T47" fmla="*/ 6 h 46"/>
                  <a:gd name="T48" fmla="*/ 44 w 46"/>
                  <a:gd name="T49" fmla="*/ 2 h 46"/>
                  <a:gd name="T50" fmla="*/ 40 w 46"/>
                  <a:gd name="T51" fmla="*/ 1 h 46"/>
                  <a:gd name="T52" fmla="*/ 12 w 46"/>
                  <a:gd name="T53" fmla="*/ 34 h 46"/>
                  <a:gd name="T54" fmla="*/ 16 w 46"/>
                  <a:gd name="T55" fmla="*/ 22 h 46"/>
                  <a:gd name="T56" fmla="*/ 24 w 46"/>
                  <a:gd name="T57" fmla="*/ 30 h 46"/>
                  <a:gd name="T58" fmla="*/ 12 w 46"/>
                  <a:gd name="T5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46">
                    <a:moveTo>
                      <a:pt x="40" y="1"/>
                    </a:moveTo>
                    <a:cubicBezTo>
                      <a:pt x="13" y="10"/>
                      <a:pt x="13" y="10"/>
                      <a:pt x="13" y="10"/>
                    </a:cubicBezTo>
                    <a:cubicBezTo>
                      <a:pt x="13" y="10"/>
                      <a:pt x="13" y="10"/>
                      <a:pt x="13" y="10"/>
                    </a:cubicBezTo>
                    <a:cubicBezTo>
                      <a:pt x="12" y="10"/>
                      <a:pt x="12" y="11"/>
                      <a:pt x="12" y="11"/>
                    </a:cubicBezTo>
                    <a:cubicBezTo>
                      <a:pt x="12" y="11"/>
                      <a:pt x="12" y="11"/>
                      <a:pt x="12" y="11"/>
                    </a:cubicBezTo>
                    <a:cubicBezTo>
                      <a:pt x="12" y="11"/>
                      <a:pt x="11" y="11"/>
                      <a:pt x="11" y="11"/>
                    </a:cubicBezTo>
                    <a:cubicBezTo>
                      <a:pt x="11" y="11"/>
                      <a:pt x="11" y="12"/>
                      <a:pt x="11" y="12"/>
                    </a:cubicBezTo>
                    <a:cubicBezTo>
                      <a:pt x="11" y="12"/>
                      <a:pt x="11" y="12"/>
                      <a:pt x="11" y="12"/>
                    </a:cubicBezTo>
                    <a:cubicBezTo>
                      <a:pt x="11" y="12"/>
                      <a:pt x="10" y="12"/>
                      <a:pt x="10" y="13"/>
                    </a:cubicBezTo>
                    <a:cubicBezTo>
                      <a:pt x="10" y="13"/>
                      <a:pt x="10" y="13"/>
                      <a:pt x="10" y="13"/>
                    </a:cubicBezTo>
                    <a:cubicBezTo>
                      <a:pt x="0" y="40"/>
                      <a:pt x="0" y="40"/>
                      <a:pt x="0" y="40"/>
                    </a:cubicBezTo>
                    <a:cubicBezTo>
                      <a:pt x="0" y="42"/>
                      <a:pt x="0" y="43"/>
                      <a:pt x="1" y="45"/>
                    </a:cubicBezTo>
                    <a:cubicBezTo>
                      <a:pt x="2" y="45"/>
                      <a:pt x="3" y="46"/>
                      <a:pt x="4" y="46"/>
                    </a:cubicBezTo>
                    <a:cubicBezTo>
                      <a:pt x="5" y="46"/>
                      <a:pt x="5" y="46"/>
                      <a:pt x="6" y="46"/>
                    </a:cubicBezTo>
                    <a:cubicBezTo>
                      <a:pt x="33" y="36"/>
                      <a:pt x="33" y="36"/>
                      <a:pt x="33" y="36"/>
                    </a:cubicBezTo>
                    <a:cubicBezTo>
                      <a:pt x="33" y="36"/>
                      <a:pt x="33" y="36"/>
                      <a:pt x="33" y="36"/>
                    </a:cubicBezTo>
                    <a:cubicBezTo>
                      <a:pt x="34" y="36"/>
                      <a:pt x="34" y="35"/>
                      <a:pt x="34" y="35"/>
                    </a:cubicBezTo>
                    <a:cubicBezTo>
                      <a:pt x="34" y="35"/>
                      <a:pt x="34" y="35"/>
                      <a:pt x="34" y="35"/>
                    </a:cubicBezTo>
                    <a:cubicBezTo>
                      <a:pt x="34" y="35"/>
                      <a:pt x="35" y="35"/>
                      <a:pt x="35" y="35"/>
                    </a:cubicBezTo>
                    <a:cubicBezTo>
                      <a:pt x="35" y="35"/>
                      <a:pt x="35" y="34"/>
                      <a:pt x="35" y="34"/>
                    </a:cubicBezTo>
                    <a:cubicBezTo>
                      <a:pt x="35" y="34"/>
                      <a:pt x="35" y="34"/>
                      <a:pt x="35" y="34"/>
                    </a:cubicBezTo>
                    <a:cubicBezTo>
                      <a:pt x="35" y="34"/>
                      <a:pt x="35" y="34"/>
                      <a:pt x="36" y="33"/>
                    </a:cubicBezTo>
                    <a:cubicBezTo>
                      <a:pt x="36" y="33"/>
                      <a:pt x="36" y="33"/>
                      <a:pt x="36" y="33"/>
                    </a:cubicBezTo>
                    <a:cubicBezTo>
                      <a:pt x="45" y="6"/>
                      <a:pt x="45" y="6"/>
                      <a:pt x="45" y="6"/>
                    </a:cubicBezTo>
                    <a:cubicBezTo>
                      <a:pt x="46" y="4"/>
                      <a:pt x="46" y="3"/>
                      <a:pt x="44" y="2"/>
                    </a:cubicBezTo>
                    <a:cubicBezTo>
                      <a:pt x="43" y="0"/>
                      <a:pt x="42" y="0"/>
                      <a:pt x="40" y="1"/>
                    </a:cubicBezTo>
                    <a:moveTo>
                      <a:pt x="12" y="34"/>
                    </a:moveTo>
                    <a:cubicBezTo>
                      <a:pt x="16" y="22"/>
                      <a:pt x="16" y="22"/>
                      <a:pt x="16" y="22"/>
                    </a:cubicBezTo>
                    <a:cubicBezTo>
                      <a:pt x="24" y="30"/>
                      <a:pt x="24" y="30"/>
                      <a:pt x="24" y="30"/>
                    </a:cubicBezTo>
                    <a:lnTo>
                      <a:pt x="12" y="34"/>
                    </a:lnTo>
                    <a:close/>
                  </a:path>
                </a:pathLst>
              </a:custGeom>
              <a:solidFill>
                <a:srgbClr val="70AD4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white"/>
                  </a:solidFill>
                </a:endParaRPr>
              </a:p>
            </p:txBody>
          </p:sp>
          <p:sp>
            <p:nvSpPr>
              <p:cNvPr id="74" name="Freeform 21"/>
              <p:cNvSpPr>
                <a:spLocks noEditPoints="1"/>
              </p:cNvSpPr>
              <p:nvPr/>
            </p:nvSpPr>
            <p:spPr bwMode="auto">
              <a:xfrm>
                <a:off x="0" y="0"/>
                <a:ext cx="236" cy="237"/>
              </a:xfrm>
              <a:custGeom>
                <a:avLst/>
                <a:gdLst>
                  <a:gd name="T0" fmla="*/ 81 w 100"/>
                  <a:gd name="T1" fmla="*/ 0 h 100"/>
                  <a:gd name="T2" fmla="*/ 18 w 100"/>
                  <a:gd name="T3" fmla="*/ 0 h 100"/>
                  <a:gd name="T4" fmla="*/ 0 w 100"/>
                  <a:gd name="T5" fmla="*/ 18 h 100"/>
                  <a:gd name="T6" fmla="*/ 0 w 100"/>
                  <a:gd name="T7" fmla="*/ 82 h 100"/>
                  <a:gd name="T8" fmla="*/ 18 w 100"/>
                  <a:gd name="T9" fmla="*/ 100 h 100"/>
                  <a:gd name="T10" fmla="*/ 81 w 100"/>
                  <a:gd name="T11" fmla="*/ 100 h 100"/>
                  <a:gd name="T12" fmla="*/ 85 w 100"/>
                  <a:gd name="T13" fmla="*/ 100 h 100"/>
                  <a:gd name="T14" fmla="*/ 100 w 100"/>
                  <a:gd name="T15" fmla="*/ 82 h 100"/>
                  <a:gd name="T16" fmla="*/ 100 w 100"/>
                  <a:gd name="T17" fmla="*/ 18 h 100"/>
                  <a:gd name="T18" fmla="*/ 81 w 100"/>
                  <a:gd name="T19" fmla="*/ 0 h 100"/>
                  <a:gd name="T20" fmla="*/ 92 w 100"/>
                  <a:gd name="T21" fmla="*/ 82 h 100"/>
                  <a:gd name="T22" fmla="*/ 84 w 100"/>
                  <a:gd name="T23" fmla="*/ 91 h 100"/>
                  <a:gd name="T24" fmla="*/ 81 w 100"/>
                  <a:gd name="T25" fmla="*/ 92 h 100"/>
                  <a:gd name="T26" fmla="*/ 18 w 100"/>
                  <a:gd name="T27" fmla="*/ 92 h 100"/>
                  <a:gd name="T28" fmla="*/ 8 w 100"/>
                  <a:gd name="T29" fmla="*/ 82 h 100"/>
                  <a:gd name="T30" fmla="*/ 8 w 100"/>
                  <a:gd name="T31" fmla="*/ 18 h 100"/>
                  <a:gd name="T32" fmla="*/ 18 w 100"/>
                  <a:gd name="T33" fmla="*/ 8 h 100"/>
                  <a:gd name="T34" fmla="*/ 81 w 100"/>
                  <a:gd name="T35" fmla="*/ 8 h 100"/>
                  <a:gd name="T36" fmla="*/ 92 w 100"/>
                  <a:gd name="T37" fmla="*/ 18 h 100"/>
                  <a:gd name="T38" fmla="*/ 92 w 100"/>
                  <a:gd name="T3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100">
                    <a:moveTo>
                      <a:pt x="81" y="0"/>
                    </a:moveTo>
                    <a:cubicBezTo>
                      <a:pt x="18" y="0"/>
                      <a:pt x="18" y="0"/>
                      <a:pt x="18" y="0"/>
                    </a:cubicBezTo>
                    <a:cubicBezTo>
                      <a:pt x="8" y="0"/>
                      <a:pt x="0" y="8"/>
                      <a:pt x="0" y="18"/>
                    </a:cubicBezTo>
                    <a:cubicBezTo>
                      <a:pt x="0" y="82"/>
                      <a:pt x="0" y="82"/>
                      <a:pt x="0" y="82"/>
                    </a:cubicBezTo>
                    <a:cubicBezTo>
                      <a:pt x="0" y="92"/>
                      <a:pt x="8" y="100"/>
                      <a:pt x="18" y="100"/>
                    </a:cubicBezTo>
                    <a:cubicBezTo>
                      <a:pt x="81" y="100"/>
                      <a:pt x="81" y="100"/>
                      <a:pt x="81" y="100"/>
                    </a:cubicBezTo>
                    <a:cubicBezTo>
                      <a:pt x="83" y="100"/>
                      <a:pt x="84" y="100"/>
                      <a:pt x="85" y="100"/>
                    </a:cubicBezTo>
                    <a:cubicBezTo>
                      <a:pt x="94" y="98"/>
                      <a:pt x="100" y="90"/>
                      <a:pt x="100" y="82"/>
                    </a:cubicBezTo>
                    <a:cubicBezTo>
                      <a:pt x="100" y="18"/>
                      <a:pt x="100" y="18"/>
                      <a:pt x="100" y="18"/>
                    </a:cubicBezTo>
                    <a:cubicBezTo>
                      <a:pt x="100" y="8"/>
                      <a:pt x="92" y="0"/>
                      <a:pt x="81" y="0"/>
                    </a:cubicBezTo>
                    <a:moveTo>
                      <a:pt x="92" y="82"/>
                    </a:moveTo>
                    <a:cubicBezTo>
                      <a:pt x="92" y="86"/>
                      <a:pt x="88" y="90"/>
                      <a:pt x="84" y="91"/>
                    </a:cubicBezTo>
                    <a:cubicBezTo>
                      <a:pt x="83" y="92"/>
                      <a:pt x="82" y="92"/>
                      <a:pt x="81" y="92"/>
                    </a:cubicBezTo>
                    <a:cubicBezTo>
                      <a:pt x="18" y="92"/>
                      <a:pt x="18" y="92"/>
                      <a:pt x="18" y="92"/>
                    </a:cubicBezTo>
                    <a:cubicBezTo>
                      <a:pt x="13" y="92"/>
                      <a:pt x="8" y="87"/>
                      <a:pt x="8" y="82"/>
                    </a:cubicBezTo>
                    <a:cubicBezTo>
                      <a:pt x="8" y="18"/>
                      <a:pt x="8" y="18"/>
                      <a:pt x="8" y="18"/>
                    </a:cubicBezTo>
                    <a:cubicBezTo>
                      <a:pt x="8" y="13"/>
                      <a:pt x="13" y="8"/>
                      <a:pt x="18" y="8"/>
                    </a:cubicBezTo>
                    <a:cubicBezTo>
                      <a:pt x="81" y="8"/>
                      <a:pt x="81" y="8"/>
                      <a:pt x="81" y="8"/>
                    </a:cubicBezTo>
                    <a:cubicBezTo>
                      <a:pt x="87" y="8"/>
                      <a:pt x="92" y="13"/>
                      <a:pt x="92" y="18"/>
                    </a:cubicBezTo>
                    <a:lnTo>
                      <a:pt x="92" y="8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white"/>
                  </a:solidFill>
                </a:endParaRPr>
              </a:p>
            </p:txBody>
          </p:sp>
        </p:grpSp>
      </p:grpSp>
      <p:sp>
        <p:nvSpPr>
          <p:cNvPr id="75" name="任意多边形 7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a:off x="4558798" y="2625858"/>
            <a:ext cx="1199182" cy="56557"/>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任意多边形 7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8100000">
            <a:off x="4623630" y="4597676"/>
            <a:ext cx="1199183" cy="56557"/>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任意多边形 7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2700000">
            <a:off x="6648416" y="4594502"/>
            <a:ext cx="1199182" cy="56557"/>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任意多边形 7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8900000">
            <a:off x="6648416" y="2630924"/>
            <a:ext cx="1199183" cy="56557"/>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7"/>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5"/>
                                        </p:tgtEl>
                                        <p:attrNameLst>
                                          <p:attrName>ppt_x</p:attrName>
                                          <p:attrName>ppt_y</p:attrName>
                                        </p:attrNameLst>
                                      </p:cBhvr>
                                      <p:rCtr x="3034" y="0"/>
                                    </p:animMotion>
                                  </p:childTnLst>
                                </p:cTn>
                              </p:par>
                              <p:par>
                                <p:cTn id="15" presetID="22" presetClass="entr" presetSubtype="2" fill="hold" grpId="0" nodeType="withEffect">
                                  <p:stCondLst>
                                    <p:cond delay="2000"/>
                                  </p:stCondLst>
                                  <p:childTnLst>
                                    <p:set>
                                      <p:cBhvr>
                                        <p:cTn id="16" dur="1" fill="hold">
                                          <p:stCondLst>
                                            <p:cond delay="0"/>
                                          </p:stCondLst>
                                        </p:cTn>
                                        <p:tgtEl>
                                          <p:spTgt spid="53"/>
                                        </p:tgtEl>
                                        <p:attrNameLst>
                                          <p:attrName>style.visibility</p:attrName>
                                        </p:attrNameLst>
                                      </p:cBhvr>
                                      <p:to>
                                        <p:strVal val="visible"/>
                                      </p:to>
                                    </p:set>
                                    <p:animEffect transition="in" filter="wipe(right)">
                                      <p:cBhvr>
                                        <p:cTn id="17" dur="500"/>
                                        <p:tgtEl>
                                          <p:spTgt spid="53"/>
                                        </p:tgtEl>
                                      </p:cBhvr>
                                    </p:animEffect>
                                  </p:childTnLst>
                                </p:cTn>
                              </p:par>
                              <p:par>
                                <p:cTn id="18" presetID="22" presetClass="entr" presetSubtype="2" fill="hold" grpId="0" nodeType="withEffect">
                                  <p:stCondLst>
                                    <p:cond delay="200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500"/>
                                        <p:tgtEl>
                                          <p:spTgt spid="54"/>
                                        </p:tgtEl>
                                      </p:cBhvr>
                                    </p:animEffect>
                                  </p:childTnLst>
                                </p:cTn>
                              </p:par>
                              <p:par>
                                <p:cTn id="21" presetID="22" presetClass="entr" presetSubtype="8" fill="hold" grpId="0" nodeType="withEffect">
                                  <p:stCondLst>
                                    <p:cond delay="200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500"/>
                                        <p:tgtEl>
                                          <p:spTgt spid="52"/>
                                        </p:tgtEl>
                                      </p:cBhvr>
                                    </p:animEffect>
                                  </p:childTnLst>
                                </p:cTn>
                              </p:par>
                              <p:par>
                                <p:cTn id="24" presetID="22" presetClass="entr" presetSubtype="8" fill="hold" grpId="0" nodeType="withEffect">
                                  <p:stCondLst>
                                    <p:cond delay="20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500"/>
                                        <p:tgtEl>
                                          <p:spTgt spid="51"/>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par>
                                <p:cTn id="30" presetID="63" presetClass="path" presetSubtype="0" accel="50000" decel="50000" fill="hold" grpId="1" nodeType="withEffect">
                                  <p:stCondLst>
                                    <p:cond delay="1000"/>
                                  </p:stCondLst>
                                  <p:childTnLst>
                                    <p:animMotion origin="layout" path="M -0.04688 -0.08172 L 4.79167E-6 2.96296E-6 " pathEditMode="relative" rAng="0" ptsTypes="AA">
                                      <p:cBhvr>
                                        <p:cTn id="31" dur="2000" fill="hold"/>
                                        <p:tgtEl>
                                          <p:spTgt spid="75"/>
                                        </p:tgtEl>
                                        <p:attrNameLst>
                                          <p:attrName>ppt_x</p:attrName>
                                          <p:attrName>ppt_y</p:attrName>
                                        </p:attrNameLst>
                                      </p:cBhvr>
                                      <p:rCtr x="2344" y="4074"/>
                                    </p:animMotion>
                                  </p:childTnLst>
                                </p:cTn>
                              </p:par>
                              <p:par>
                                <p:cTn id="32" presetID="10" presetClass="entr" presetSubtype="0" fill="hold" nodeType="withEffect">
                                  <p:stCondLst>
                                    <p:cond delay="10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63" presetClass="path" presetSubtype="0" accel="50000" decel="50000" fill="hold" nodeType="withEffect">
                                  <p:stCondLst>
                                    <p:cond delay="1000"/>
                                  </p:stCondLst>
                                  <p:childTnLst>
                                    <p:animMotion origin="layout" path="M 0.00169 0.19445 L 1.25E-6 -3.7037E-6 " pathEditMode="relative" rAng="0" ptsTypes="AA">
                                      <p:cBhvr>
                                        <p:cTn id="36" dur="2000" fill="hold"/>
                                        <p:tgtEl>
                                          <p:spTgt spid="2"/>
                                        </p:tgtEl>
                                        <p:attrNameLst>
                                          <p:attrName>ppt_x</p:attrName>
                                          <p:attrName>ppt_y</p:attrName>
                                        </p:attrNameLst>
                                      </p:cBhvr>
                                      <p:rCtr x="-91" y="-9722"/>
                                    </p:animMotion>
                                  </p:childTnLst>
                                </p:cTn>
                              </p:par>
                              <p:par>
                                <p:cTn id="37" presetID="10" presetClass="entr" presetSubtype="0" fill="hold" nodeType="withEffect">
                                  <p:stCondLst>
                                    <p:cond delay="10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63" presetClass="path" presetSubtype="0" accel="50000" decel="50000" fill="hold" nodeType="withEffect">
                                  <p:stCondLst>
                                    <p:cond delay="1000"/>
                                  </p:stCondLst>
                                  <p:childTnLst>
                                    <p:animMotion origin="layout" path="M 0.00169 -0.20463 L 1.25E-6 2.59259E-6 " pathEditMode="relative" rAng="0" ptsTypes="AA">
                                      <p:cBhvr>
                                        <p:cTn id="41" dur="2000" fill="hold"/>
                                        <p:tgtEl>
                                          <p:spTgt spid="4"/>
                                        </p:tgtEl>
                                        <p:attrNameLst>
                                          <p:attrName>ppt_x</p:attrName>
                                          <p:attrName>ppt_y</p:attrName>
                                        </p:attrNameLst>
                                      </p:cBhvr>
                                      <p:rCtr x="-91" y="10231"/>
                                    </p:animMotion>
                                  </p:childTnLst>
                                </p:cTn>
                              </p:par>
                              <p:par>
                                <p:cTn id="42" presetID="10" presetClass="entr" presetSubtype="0" fill="hold" grpId="0" nodeType="withEffect">
                                  <p:stCondLst>
                                    <p:cond delay="100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500"/>
                                        <p:tgtEl>
                                          <p:spTgt spid="77"/>
                                        </p:tgtEl>
                                      </p:cBhvr>
                                    </p:animEffect>
                                  </p:childTnLst>
                                </p:cTn>
                              </p:par>
                              <p:par>
                                <p:cTn id="45" presetID="63" presetClass="path" presetSubtype="0" accel="50000" decel="50000" fill="hold" grpId="1" nodeType="withEffect">
                                  <p:stCondLst>
                                    <p:cond delay="1000"/>
                                  </p:stCondLst>
                                  <p:childTnLst>
                                    <p:animMotion origin="layout" path="M 0.05325 0.09306 L 6.25E-7 -4.07407E-6 " pathEditMode="relative" rAng="0" ptsTypes="AA">
                                      <p:cBhvr>
                                        <p:cTn id="46" dur="2000" fill="hold"/>
                                        <p:tgtEl>
                                          <p:spTgt spid="77"/>
                                        </p:tgtEl>
                                        <p:attrNameLst>
                                          <p:attrName>ppt_x</p:attrName>
                                          <p:attrName>ppt_y</p:attrName>
                                        </p:attrNameLst>
                                      </p:cBhvr>
                                      <p:rCtr x="-2669" y="-4653"/>
                                    </p:animMotion>
                                  </p:childTnLst>
                                </p:cTn>
                              </p:par>
                              <p:par>
                                <p:cTn id="47" presetID="10" presetClass="entr" presetSubtype="0" fill="hold" grpId="0" nodeType="withEffect">
                                  <p:stCondLst>
                                    <p:cond delay="100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par>
                                <p:cTn id="50" presetID="63" presetClass="path" presetSubtype="0" accel="50000" decel="50000" fill="hold" grpId="1" nodeType="withEffect">
                                  <p:stCondLst>
                                    <p:cond delay="1000"/>
                                  </p:stCondLst>
                                  <p:childTnLst>
                                    <p:animMotion origin="layout" path="M 0.05638 -0.09977 L 6.25E-7 -1.48148E-6 " pathEditMode="relative" rAng="0" ptsTypes="AA">
                                      <p:cBhvr>
                                        <p:cTn id="51" dur="2000" fill="hold"/>
                                        <p:tgtEl>
                                          <p:spTgt spid="78"/>
                                        </p:tgtEl>
                                        <p:attrNameLst>
                                          <p:attrName>ppt_x</p:attrName>
                                          <p:attrName>ppt_y</p:attrName>
                                        </p:attrNameLst>
                                      </p:cBhvr>
                                      <p:rCtr x="-2826" y="4977"/>
                                    </p:animMotion>
                                  </p:childTnLst>
                                </p:cTn>
                              </p:par>
                              <p:par>
                                <p:cTn id="52" presetID="10" presetClass="entr" presetSubtype="0" fill="hold" grpId="0" nodeType="withEffect">
                                  <p:stCondLst>
                                    <p:cond delay="100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par>
                                <p:cTn id="55" presetID="63" presetClass="path" presetSubtype="0" accel="50000" decel="50000" fill="hold" grpId="1" nodeType="withEffect">
                                  <p:stCondLst>
                                    <p:cond delay="1000"/>
                                  </p:stCondLst>
                                  <p:childTnLst>
                                    <p:animMotion origin="layout" path="M -0.06614 0.11574 L -3.75E-6 2.96296E-6 " pathEditMode="relative" rAng="0" ptsTypes="AA">
                                      <p:cBhvr>
                                        <p:cTn id="56" dur="2000" fill="hold"/>
                                        <p:tgtEl>
                                          <p:spTgt spid="76"/>
                                        </p:tgtEl>
                                        <p:attrNameLst>
                                          <p:attrName>ppt_x</p:attrName>
                                          <p:attrName>ppt_y</p:attrName>
                                        </p:attrNameLst>
                                      </p:cBhvr>
                                      <p:rCtr x="3307" y="-5787"/>
                                    </p:animMotion>
                                  </p:childTnLst>
                                </p:cTn>
                              </p:par>
                              <p:par>
                                <p:cTn id="57" presetID="10" presetClass="entr" presetSubtype="0" fill="hold" nodeType="withEffect">
                                  <p:stCondLst>
                                    <p:cond delay="100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63" presetClass="path" presetSubtype="0" accel="50000" decel="50000" fill="hold" nodeType="withEffect">
                                  <p:stCondLst>
                                    <p:cond delay="1000"/>
                                  </p:stCondLst>
                                  <p:childTnLst>
                                    <p:animMotion origin="layout" path="M -0.1138 0.00046 L -3.54167E-6 3.7037E-7 " pathEditMode="relative" rAng="0" ptsTypes="AA">
                                      <p:cBhvr>
                                        <p:cTn id="61" dur="2000" fill="hold"/>
                                        <p:tgtEl>
                                          <p:spTgt spid="3"/>
                                        </p:tgtEl>
                                        <p:attrNameLst>
                                          <p:attrName>ppt_x</p:attrName>
                                          <p:attrName>ppt_y</p:attrName>
                                        </p:attrNameLst>
                                      </p:cBhvr>
                                      <p:rCtr x="5690" y="-23"/>
                                    </p:animMotion>
                                  </p:childTnLst>
                                </p:cTn>
                              </p:par>
                              <p:par>
                                <p:cTn id="62" presetID="10" presetClass="entr" presetSubtype="0" fill="hold" nodeType="withEffect">
                                  <p:stCondLst>
                                    <p:cond delay="100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63" presetClass="path" presetSubtype="0" accel="50000" decel="50000" fill="hold" nodeType="withEffect">
                                  <p:stCondLst>
                                    <p:cond delay="1000"/>
                                  </p:stCondLst>
                                  <p:childTnLst>
                                    <p:animMotion origin="layout" path="M 0.11367 -0.00069 L -4.16667E-7 -3.7037E-6 " pathEditMode="relative" rAng="0" ptsTypes="AA">
                                      <p:cBhvr>
                                        <p:cTn id="66" dur="2000" fill="hold"/>
                                        <p:tgtEl>
                                          <p:spTgt spid="6"/>
                                        </p:tgtEl>
                                        <p:attrNameLst>
                                          <p:attrName>ppt_x</p:attrName>
                                          <p:attrName>ppt_y</p:attrName>
                                        </p:attrNameLst>
                                      </p:cBhvr>
                                      <p:rCtr x="-5690"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ldLvl="0" animBg="1"/>
      <p:bldP spid="7" grpId="1" bldLvl="0" animBg="1"/>
      <p:bldP spid="51" grpId="0" bldLvl="0" animBg="1"/>
      <p:bldP spid="52" grpId="0" bldLvl="0" animBg="1"/>
      <p:bldP spid="53" grpId="0" bldLvl="0" animBg="1"/>
      <p:bldP spid="54" grpId="0" bldLvl="0" animBg="1"/>
      <p:bldP spid="75" grpId="0" bldLvl="0" animBg="1"/>
      <p:bldP spid="75" grpId="1" bldLvl="0" animBg="1"/>
      <p:bldP spid="76" grpId="0" bldLvl="0" animBg="1"/>
      <p:bldP spid="76" grpId="1" bldLvl="0" animBg="1"/>
      <p:bldP spid="77" grpId="0" bldLvl="0" animBg="1"/>
      <p:bldP spid="77" grpId="1" bldLvl="0" animBg="1"/>
      <p:bldP spid="78" grpId="0" bldLvl="0" animBg="1"/>
      <p:bldP spid="78"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761" y="345743"/>
            <a:ext cx="2628796" cy="645160"/>
          </a:xfrm>
          <a:prstGeom prst="rect">
            <a:avLst/>
          </a:prstGeom>
          <a:noFill/>
        </p:spPr>
        <p:txBody>
          <a:bodyPr wrap="square" rtlCol="0">
            <a:spAutoFit/>
            <a:scene3d>
              <a:camera prst="orthographicFront">
                <a:rot lat="0" lon="0" rev="0"/>
              </a:camera>
              <a:lightRig rig="threePt" dir="t"/>
            </a:scene3d>
          </a:bodyPr>
          <a:lstStyle/>
          <a:p>
            <a:pPr algn="ctr"/>
            <a:r>
              <a:rPr lang="en-US" altLang="zh-CN" sz="2000" spc="-150" dirty="0">
                <a:solidFill>
                  <a:srgbClr val="DFA117"/>
                </a:solidFill>
                <a:latin typeface="Open Sans" panose="020B0606030504020204" pitchFamily="34" charset="0"/>
                <a:ea typeface="Open Sans" panose="020B0606030504020204" pitchFamily="34" charset="0"/>
                <a:cs typeface="Open Sans" panose="020B0606030504020204" pitchFamily="34" charset="0"/>
              </a:rPr>
              <a:t> </a:t>
            </a:r>
            <a:r>
              <a:rPr lang="zh-CN" altLang="en-US" sz="3600" b="1"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项目介绍</a:t>
            </a:r>
          </a:p>
        </p:txBody>
      </p:sp>
      <p:sp>
        <p:nvSpPr>
          <p:cNvPr id="7" name="任意多边形 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85761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9667832" flipV="1">
            <a:off x="1437612" y="2199314"/>
            <a:ext cx="2051202" cy="129595"/>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任意多边形 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9000000" flipV="1">
            <a:off x="2867162" y="5193196"/>
            <a:ext cx="2051202" cy="129595"/>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pic>
        <p:nvPicPr>
          <p:cNvPr id="14" name="图片 13"/>
          <p:cNvPicPr>
            <a:picLocks noChangeAspect="1"/>
          </p:cNvPicPr>
          <p:nvPr/>
        </p:nvPicPr>
        <p:blipFill>
          <a:blip r:embed="rId3"/>
          <a:stretch>
            <a:fillRect/>
          </a:stretch>
        </p:blipFill>
        <p:spPr>
          <a:xfrm rot="19800000">
            <a:off x="804545" y="2716530"/>
            <a:ext cx="4009390" cy="2400300"/>
          </a:xfrm>
          <a:prstGeom prst="rect">
            <a:avLst/>
          </a:prstGeom>
          <a:ln w="50800">
            <a:solidFill>
              <a:srgbClr val="DFA11C"/>
            </a:solidFill>
          </a:ln>
        </p:spPr>
      </p:pic>
      <p:sp>
        <p:nvSpPr>
          <p:cNvPr id="10" name="矩形 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5348605" y="1659890"/>
            <a:ext cx="5796280" cy="4166870"/>
          </a:xfrm>
          <a:prstGeom prst="rect">
            <a:avLst/>
          </a:prstGeom>
          <a:noFill/>
          <a:ln w="50800">
            <a:solidFill>
              <a:srgbClr val="DFA11C"/>
            </a:solidFill>
          </a:ln>
        </p:spPr>
        <p:txBody>
          <a:bodyPr wrap="square">
            <a:spAutoFit/>
          </a:bodyPr>
          <a:lstStyle/>
          <a:p>
            <a:pPr algn="just" fontAlgn="auto">
              <a:lnSpc>
                <a:spcPts val="4540"/>
              </a:lnSpc>
            </a:pPr>
            <a:r>
              <a:rPr lang="en-US" altLang="zh-CN" sz="3200" dirty="0">
                <a:solidFill>
                  <a:prstClr val="white"/>
                </a:solidFill>
                <a:latin typeface="+mn-ea"/>
                <a:cs typeface="Open Sans" panose="020B0606030504020204" pitchFamily="34" charset="0"/>
              </a:rPr>
              <a:t>本系统采用FPGA硬件加速平台——Red Pitaya作为核心，结合心电采集前端，血压采集前端和红外体温测量传感器，将心电、血压和体温数据上传到腾讯云的MySQL数据库，并通过微信</a:t>
            </a:r>
            <a:r>
              <a:rPr lang="zh-CN" altLang="en-US" sz="3200" dirty="0">
                <a:solidFill>
                  <a:prstClr val="white"/>
                </a:solidFill>
                <a:latin typeface="+mn-ea"/>
                <a:cs typeface="Open Sans" panose="020B0606030504020204" pitchFamily="34" charset="0"/>
              </a:rPr>
              <a:t>小程序进行人机交互</a:t>
            </a:r>
            <a:r>
              <a:rPr lang="en-US" altLang="zh-CN" sz="3200" dirty="0">
                <a:solidFill>
                  <a:prstClr val="white"/>
                </a:solidFill>
                <a:latin typeface="+mn-ea"/>
                <a:cs typeface="Open Sans" panose="020B0606030504020204" pitchFamily="34" charset="0"/>
              </a:rPr>
              <a:t>。</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7"/>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5"/>
                                        </p:tgtEl>
                                        <p:attrNameLst>
                                          <p:attrName>ppt_x</p:attrName>
                                          <p:attrName>ppt_y</p:attrName>
                                        </p:attrNameLst>
                                      </p:cBhvr>
                                      <p:rCtr x="3034" y="0"/>
                                    </p:animMotion>
                                  </p:childTnLst>
                                </p:cTn>
                              </p:par>
                              <p:par>
                                <p:cTn id="15" presetID="10" presetClass="entr" presetSubtype="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63" presetClass="path" presetSubtype="0" accel="50000" decel="50000" fill="hold" grpId="1" nodeType="withEffect">
                                  <p:stCondLst>
                                    <p:cond delay="1000"/>
                                  </p:stCondLst>
                                  <p:childTnLst>
                                    <p:animMotion origin="layout" path="M 0.10222 -0.1162 L -3.33333E-6 -2.59259E-6 " pathEditMode="relative" rAng="0" ptsTypes="AA">
                                      <p:cBhvr>
                                        <p:cTn id="19" dur="2000" fill="hold"/>
                                        <p:tgtEl>
                                          <p:spTgt spid="6"/>
                                        </p:tgtEl>
                                        <p:attrNameLst>
                                          <p:attrName>ppt_x</p:attrName>
                                          <p:attrName>ppt_y</p:attrName>
                                        </p:attrNameLst>
                                      </p:cBhvr>
                                      <p:rCtr x="-5117" y="5810"/>
                                    </p:animMotion>
                                  </p:childTnLst>
                                </p:cTn>
                              </p:par>
                              <p:par>
                                <p:cTn id="20" presetID="10" presetClass="entr" presetSubtype="0" fill="hold" grpId="0"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53" presetClass="entr" presetSubtype="16"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2000" fill="hold"/>
                                        <p:tgtEl>
                                          <p:spTgt spid="14"/>
                                        </p:tgtEl>
                                        <p:attrNameLst>
                                          <p:attrName>ppt_w</p:attrName>
                                        </p:attrNameLst>
                                      </p:cBhvr>
                                      <p:tavLst>
                                        <p:tav tm="0">
                                          <p:val>
                                            <p:fltVal val="0"/>
                                          </p:val>
                                        </p:tav>
                                        <p:tav tm="100000">
                                          <p:val>
                                            <p:strVal val="#ppt_w"/>
                                          </p:val>
                                        </p:tav>
                                      </p:tavLst>
                                    </p:anim>
                                    <p:anim calcmode="lin" valueType="num">
                                      <p:cBhvr>
                                        <p:cTn id="26" dur="2000" fill="hold"/>
                                        <p:tgtEl>
                                          <p:spTgt spid="14"/>
                                        </p:tgtEl>
                                        <p:attrNameLst>
                                          <p:attrName>ppt_h</p:attrName>
                                        </p:attrNameLst>
                                      </p:cBhvr>
                                      <p:tavLst>
                                        <p:tav tm="0">
                                          <p:val>
                                            <p:fltVal val="0"/>
                                          </p:val>
                                        </p:tav>
                                        <p:tav tm="100000">
                                          <p:val>
                                            <p:strVal val="#ppt_h"/>
                                          </p:val>
                                        </p:tav>
                                      </p:tavLst>
                                    </p:anim>
                                    <p:animEffect transition="in" filter="fade">
                                      <p:cBhvr>
                                        <p:cTn id="27" dur="2000"/>
                                        <p:tgtEl>
                                          <p:spTgt spid="1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ldLvl="0" animBg="1"/>
      <p:bldP spid="7" grpId="1" bldLvl="0" animBg="1"/>
      <p:bldP spid="6" grpId="0" animBg="1"/>
      <p:bldP spid="6" grpId="1" animBg="1"/>
      <p:bldP spid="8" grpId="0" animBg="1"/>
      <p:bldP spid="10"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761" y="345743"/>
            <a:ext cx="2628796" cy="645160"/>
          </a:xfrm>
          <a:prstGeom prst="rect">
            <a:avLst/>
          </a:prstGeom>
          <a:noFill/>
        </p:spPr>
        <p:txBody>
          <a:bodyPr wrap="square" rtlCol="0">
            <a:spAutoFit/>
            <a:scene3d>
              <a:camera prst="orthographicFront">
                <a:rot lat="0" lon="0" rev="0"/>
              </a:camera>
              <a:lightRig rig="threePt" dir="t"/>
            </a:scene3d>
          </a:bodyPr>
          <a:lstStyle/>
          <a:p>
            <a:pPr algn="ctr"/>
            <a:r>
              <a:rPr lang="zh-CN" altLang="en-US" sz="3600" spc="-150" dirty="0">
                <a:solidFill>
                  <a:srgbClr val="DFA117"/>
                </a:solidFill>
                <a:latin typeface="+mj-ea"/>
                <a:ea typeface="+mj-ea"/>
                <a:cs typeface="Open Sans" panose="020B0606030504020204" pitchFamily="34" charset="0"/>
              </a:rPr>
              <a:t>整体框架</a:t>
            </a:r>
          </a:p>
        </p:txBody>
      </p:sp>
      <p:sp>
        <p:nvSpPr>
          <p:cNvPr id="7" name="任意多边形 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87793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任意多边形 4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0800000">
            <a:off x="8054061" y="883533"/>
            <a:ext cx="1476079" cy="112941"/>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任意多边形 4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2821021" y="6323193"/>
            <a:ext cx="1476079" cy="112941"/>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pic>
        <p:nvPicPr>
          <p:cNvPr id="18" name="图片 17"/>
          <p:cNvPicPr>
            <a:picLocks noChangeAspect="1"/>
          </p:cNvPicPr>
          <p:nvPr/>
        </p:nvPicPr>
        <p:blipFill>
          <a:blip r:embed="rId3"/>
          <a:stretch>
            <a:fillRect/>
          </a:stretch>
        </p:blipFill>
        <p:spPr>
          <a:xfrm>
            <a:off x="1643269" y="1227538"/>
            <a:ext cx="8625868" cy="5292532"/>
          </a:xfrm>
          <a:prstGeom prst="rect">
            <a:avLst/>
          </a:prstGeom>
          <a:ln w="50800">
            <a:solidFill>
              <a:srgbClr val="DFA11C"/>
            </a:solidFill>
          </a:ln>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7"/>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5"/>
                                        </p:tgtEl>
                                        <p:attrNameLst>
                                          <p:attrName>ppt_x</p:attrName>
                                          <p:attrName>ppt_y</p:attrName>
                                        </p:attrNameLst>
                                      </p:cBhvr>
                                      <p:rCtr x="3034" y="0"/>
                                    </p:animMotion>
                                  </p:childTnLst>
                                </p:cTn>
                              </p:par>
                              <p:par>
                                <p:cTn id="15" presetID="10" presetClass="entr" presetSubtype="0" fill="hold" grpId="0" nodeType="withEffect">
                                  <p:stCondLst>
                                    <p:cond delay="25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63" presetClass="path" presetSubtype="0" accel="50000" decel="50000" fill="hold" grpId="1" nodeType="withEffect">
                                  <p:stCondLst>
                                    <p:cond delay="2500"/>
                                  </p:stCondLst>
                                  <p:childTnLst>
                                    <p:animMotion origin="layout" path="M 0.11836 2.96296E-6 L 1.25E-6 2.96296E-6 " pathEditMode="relative" rAng="0" ptsTypes="AA">
                                      <p:cBhvr>
                                        <p:cTn id="19" dur="2000" fill="hold"/>
                                        <p:tgtEl>
                                          <p:spTgt spid="47"/>
                                        </p:tgtEl>
                                        <p:attrNameLst>
                                          <p:attrName>ppt_x</p:attrName>
                                          <p:attrName>ppt_y</p:attrName>
                                        </p:attrNameLst>
                                      </p:cBhvr>
                                      <p:rCtr x="-5924" y="0"/>
                                    </p:animMotion>
                                  </p:childTnLst>
                                </p:cTn>
                              </p:par>
                              <p:par>
                                <p:cTn id="20" presetID="10" presetClass="entr" presetSubtype="0" fill="hold" grpId="0" nodeType="withEffect">
                                  <p:stCondLst>
                                    <p:cond delay="25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63" presetClass="path" presetSubtype="0" accel="50000" decel="50000" fill="hold" grpId="1" nodeType="withEffect">
                                  <p:stCondLst>
                                    <p:cond delay="2500"/>
                                  </p:stCondLst>
                                  <p:childTnLst>
                                    <p:animMotion origin="layout" path="M -0.10351 2.59259E-6 L -3.75E-6 2.59259E-6 " pathEditMode="relative" rAng="0" ptsTypes="AA">
                                      <p:cBhvr>
                                        <p:cTn id="24" dur="2000" fill="hold"/>
                                        <p:tgtEl>
                                          <p:spTgt spid="46"/>
                                        </p:tgtEl>
                                        <p:attrNameLst>
                                          <p:attrName>ppt_x</p:attrName>
                                          <p:attrName>ppt_y</p:attrName>
                                        </p:attrNameLst>
                                      </p:cBhvr>
                                      <p:rCtr x="5169" y="0"/>
                                    </p:animMotion>
                                  </p:childTnLst>
                                </p:cTn>
                              </p:par>
                              <p:par>
                                <p:cTn id="25" presetID="53" presetClass="entr" presetSubtype="16"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2000" fill="hold"/>
                                        <p:tgtEl>
                                          <p:spTgt spid="18"/>
                                        </p:tgtEl>
                                        <p:attrNameLst>
                                          <p:attrName>ppt_w</p:attrName>
                                        </p:attrNameLst>
                                      </p:cBhvr>
                                      <p:tavLst>
                                        <p:tav tm="0">
                                          <p:val>
                                            <p:fltVal val="0"/>
                                          </p:val>
                                        </p:tav>
                                        <p:tav tm="100000">
                                          <p:val>
                                            <p:strVal val="#ppt_w"/>
                                          </p:val>
                                        </p:tav>
                                      </p:tavLst>
                                    </p:anim>
                                    <p:anim calcmode="lin" valueType="num">
                                      <p:cBhvr>
                                        <p:cTn id="28" dur="2000" fill="hold"/>
                                        <p:tgtEl>
                                          <p:spTgt spid="18"/>
                                        </p:tgtEl>
                                        <p:attrNameLst>
                                          <p:attrName>ppt_h</p:attrName>
                                        </p:attrNameLst>
                                      </p:cBhvr>
                                      <p:tavLst>
                                        <p:tav tm="0">
                                          <p:val>
                                            <p:fltVal val="0"/>
                                          </p:val>
                                        </p:tav>
                                        <p:tav tm="100000">
                                          <p:val>
                                            <p:strVal val="#ppt_h"/>
                                          </p:val>
                                        </p:tav>
                                      </p:tavLst>
                                    </p:anim>
                                    <p:animEffect transition="in" filter="fade">
                                      <p:cBhvr>
                                        <p:cTn id="29"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ldLvl="0" animBg="1"/>
      <p:bldP spid="7" grpId="1" bldLvl="0" animBg="1"/>
      <p:bldP spid="46" grpId="0" bldLvl="0" animBg="1"/>
      <p:bldP spid="46" grpId="1" bldLvl="0" animBg="1"/>
      <p:bldP spid="47" grpId="0" bldLvl="0" animBg="1"/>
      <p:bldP spid="47" grpId="1"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761" y="345743"/>
            <a:ext cx="2628796" cy="646331"/>
          </a:xfrm>
          <a:prstGeom prst="rect">
            <a:avLst/>
          </a:prstGeom>
          <a:noFill/>
        </p:spPr>
        <p:txBody>
          <a:bodyPr wrap="square" rtlCol="0">
            <a:spAutoFit/>
            <a:scene3d>
              <a:camera prst="orthographicFront">
                <a:rot lat="0" lon="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150" normalizeH="0" baseline="0" noProof="0" dirty="0">
                <a:ln>
                  <a:noFill/>
                </a:ln>
                <a:solidFill>
                  <a:srgbClr val="DFA117"/>
                </a:solidFill>
                <a:effectLst/>
                <a:uLnTx/>
                <a:uFillTx/>
                <a:latin typeface="Open Sans" panose="020B0606030504020204" pitchFamily="34" charset="0"/>
                <a:ea typeface="宋体" panose="02010600030101010101" pitchFamily="2" charset="-122"/>
                <a:cs typeface="Open Sans" panose="020B0606030504020204" pitchFamily="34" charset="0"/>
              </a:rPr>
              <a:t>小程序主页</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89825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kumimoji="0" lang="zh-CN" altLang="en-US"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14" name="图片 13" descr="图片包含 屏幕截图&#10;&#10;已生成极高可信度的说明">
            <a:extLst>
              <a:ext uri="{FF2B5EF4-FFF2-40B4-BE49-F238E27FC236}">
                <a16:creationId xmlns:a16="http://schemas.microsoft.com/office/drawing/2014/main" id="{30A12291-EF50-427C-BA7E-A8C50CB539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41" b="7334"/>
          <a:stretch/>
        </p:blipFill>
        <p:spPr>
          <a:xfrm>
            <a:off x="3949101" y="186717"/>
            <a:ext cx="4373309" cy="6512257"/>
          </a:xfrm>
          <a:prstGeom prst="rect">
            <a:avLst/>
          </a:prstGeom>
        </p:spPr>
      </p:pic>
    </p:spTree>
    <p:extLst>
      <p:ext uri="{BB962C8B-B14F-4D97-AF65-F5344CB8AC3E}">
        <p14:creationId xmlns:p14="http://schemas.microsoft.com/office/powerpoint/2010/main" val="337672524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761" y="345743"/>
            <a:ext cx="2628796" cy="645160"/>
          </a:xfrm>
          <a:prstGeom prst="rect">
            <a:avLst/>
          </a:prstGeom>
          <a:noFill/>
        </p:spPr>
        <p:txBody>
          <a:bodyPr wrap="square" rtlCol="0">
            <a:spAutoFit/>
            <a:scene3d>
              <a:camera prst="orthographicFront">
                <a:rot lat="0" lon="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3D</a:t>
            </a:r>
            <a:r>
              <a:rPr lang="zh-CN" altLang="en-US"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渲染图</a:t>
            </a:r>
            <a:endParaRPr kumimoji="0" lang="zh-CN" altLang="en-US" sz="3600" b="0" i="0" u="none" strike="noStrike" kern="1200" cap="none" spc="-150" normalizeH="0" baseline="0" noProof="0" dirty="0">
              <a:ln>
                <a:noFill/>
              </a:ln>
              <a:solidFill>
                <a:srgbClr val="DFA117"/>
              </a:solidFill>
              <a:effectLst/>
              <a:uLnTx/>
              <a:uFillTx/>
              <a:latin typeface="Open Sans" panose="020B0606030504020204" pitchFamily="34" charset="0"/>
              <a:ea typeface="宋体" panose="02010600030101010101" pitchFamily="2" charset="-122"/>
              <a:cs typeface="Open Sans" panose="020B0606030504020204" pitchFamily="34" charset="0"/>
            </a:endParaRP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89825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kumimoji="0" lang="zh-CN" altLang="en-US" sz="1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8" name="图片 7">
            <a:extLst>
              <a:ext uri="{FF2B5EF4-FFF2-40B4-BE49-F238E27FC236}">
                <a16:creationId xmlns:a16="http://schemas.microsoft.com/office/drawing/2014/main" id="{BFDE5B2B-1240-46A9-A364-16329FCDC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979" y="1272426"/>
            <a:ext cx="7820440" cy="5271373"/>
          </a:xfrm>
          <a:prstGeom prst="rect">
            <a:avLst/>
          </a:prstGeom>
        </p:spPr>
      </p:pic>
    </p:spTree>
    <p:extLst>
      <p:ext uri="{BB962C8B-B14F-4D97-AF65-F5344CB8AC3E}">
        <p14:creationId xmlns:p14="http://schemas.microsoft.com/office/powerpoint/2010/main" val="36300050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82761" y="345743"/>
            <a:ext cx="2628796" cy="645160"/>
          </a:xfrm>
          <a:prstGeom prst="rect">
            <a:avLst/>
          </a:prstGeom>
          <a:noFill/>
        </p:spPr>
        <p:txBody>
          <a:bodyPr wrap="square" rtlCol="0">
            <a:spAutoFit/>
            <a:scene3d>
              <a:camera prst="orthographicFront">
                <a:rot lat="0" lon="0" rev="0"/>
              </a:camera>
              <a:lightRig rig="threePt" dir="t"/>
            </a:scene3d>
          </a:bodyPr>
          <a:lstStyle/>
          <a:p>
            <a:pPr algn="ctr"/>
            <a:r>
              <a:rPr lang="zh-CN" sz="3600" spc="-150" dirty="0">
                <a:solidFill>
                  <a:srgbClr val="DFA117"/>
                </a:solidFill>
                <a:latin typeface="Open Sans" panose="020B0606030504020204" pitchFamily="34" charset="0"/>
                <a:ea typeface="宋体" panose="02010600030101010101" pitchFamily="2" charset="-122"/>
                <a:cs typeface="Open Sans" panose="020B0606030504020204" pitchFamily="34" charset="0"/>
              </a:rPr>
              <a:t>项目功能</a:t>
            </a:r>
          </a:p>
        </p:txBody>
      </p:sp>
      <p:sp>
        <p:nvSpPr>
          <p:cNvPr id="6" name="任意多边形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flipV="1">
            <a:off x="606872" y="898253"/>
            <a:ext cx="2272806" cy="4571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3" name="组合 2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4557087" y="1678368"/>
            <a:ext cx="2956058" cy="4417633"/>
            <a:chOff x="4350210" y="1426119"/>
            <a:chExt cx="3235347" cy="4835012"/>
          </a:xfrm>
        </p:grpSpPr>
        <p:grpSp>
          <p:nvGrpSpPr>
            <p:cNvPr id="3" name="组合 2"/>
            <p:cNvGrpSpPr/>
            <p:nvPr/>
          </p:nvGrpSpPr>
          <p:grpSpPr>
            <a:xfrm>
              <a:off x="4350210" y="1426119"/>
              <a:ext cx="3235347" cy="4835012"/>
              <a:chOff x="4350210" y="1426119"/>
              <a:chExt cx="3235347" cy="4835012"/>
            </a:xfrm>
          </p:grpSpPr>
          <p:grpSp>
            <p:nvGrpSpPr>
              <p:cNvPr id="2" name="组合 1"/>
              <p:cNvGrpSpPr/>
              <p:nvPr/>
            </p:nvGrpSpPr>
            <p:grpSpPr>
              <a:xfrm>
                <a:off x="4350210" y="1426119"/>
                <a:ext cx="3235347" cy="4835012"/>
                <a:chOff x="4350210" y="1426119"/>
                <a:chExt cx="3235347" cy="4835012"/>
              </a:xfrm>
              <a:gradFill>
                <a:gsLst>
                  <a:gs pos="0">
                    <a:srgbClr val="F0C76A"/>
                  </a:gs>
                  <a:gs pos="100000">
                    <a:srgbClr val="CC6F62"/>
                  </a:gs>
                </a:gsLst>
                <a:lin ang="2400000" scaled="0"/>
              </a:gradFill>
            </p:grpSpPr>
            <p:sp>
              <p:nvSpPr>
                <p:cNvPr id="7" name="任意多边形 6"/>
                <p:cNvSpPr/>
                <p:nvPr/>
              </p:nvSpPr>
              <p:spPr>
                <a:xfrm>
                  <a:off x="4350210" y="1426119"/>
                  <a:ext cx="3235347" cy="3166231"/>
                </a:xfrm>
                <a:custGeom>
                  <a:avLst/>
                  <a:gdLst>
                    <a:gd name="connsiteX0" fmla="*/ 1017270 w 3223260"/>
                    <a:gd name="connsiteY0" fmla="*/ 3154680 h 3166110"/>
                    <a:gd name="connsiteX1" fmla="*/ 640080 w 3223260"/>
                    <a:gd name="connsiteY1" fmla="*/ 3154680 h 3166110"/>
                    <a:gd name="connsiteX2" fmla="*/ 0 w 3223260"/>
                    <a:gd name="connsiteY2" fmla="*/ 1417320 h 3166110"/>
                    <a:gd name="connsiteX3" fmla="*/ 1600200 w 3223260"/>
                    <a:gd name="connsiteY3" fmla="*/ 0 h 3166110"/>
                    <a:gd name="connsiteX4" fmla="*/ 3223260 w 3223260"/>
                    <a:gd name="connsiteY4" fmla="*/ 1337310 h 3166110"/>
                    <a:gd name="connsiteX5" fmla="*/ 2674620 w 3223260"/>
                    <a:gd name="connsiteY5" fmla="*/ 3166110 h 3166110"/>
                    <a:gd name="connsiteX6" fmla="*/ 2308860 w 3223260"/>
                    <a:gd name="connsiteY6" fmla="*/ 3166110 h 3166110"/>
                    <a:gd name="connsiteX7" fmla="*/ 2754630 w 3223260"/>
                    <a:gd name="connsiteY7" fmla="*/ 1360170 h 3166110"/>
                    <a:gd name="connsiteX8" fmla="*/ 480060 w 3223260"/>
                    <a:gd name="connsiteY8" fmla="*/ 1360170 h 3166110"/>
                    <a:gd name="connsiteX9" fmla="*/ 1017270 w 3223260"/>
                    <a:gd name="connsiteY9" fmla="*/ 3154680 h 3166110"/>
                    <a:gd name="connsiteX0-1" fmla="*/ 1017270 w 3223260"/>
                    <a:gd name="connsiteY0-2" fmla="*/ 3154680 h 3166110"/>
                    <a:gd name="connsiteX1-3" fmla="*/ 640080 w 3223260"/>
                    <a:gd name="connsiteY1-4" fmla="*/ 3154680 h 3166110"/>
                    <a:gd name="connsiteX2-5" fmla="*/ 0 w 3223260"/>
                    <a:gd name="connsiteY2-6" fmla="*/ 1417320 h 3166110"/>
                    <a:gd name="connsiteX3-7" fmla="*/ 1600200 w 3223260"/>
                    <a:gd name="connsiteY3-8" fmla="*/ 0 h 3166110"/>
                    <a:gd name="connsiteX4-9" fmla="*/ 3223260 w 3223260"/>
                    <a:gd name="connsiteY4-10" fmla="*/ 1337310 h 3166110"/>
                    <a:gd name="connsiteX5-11" fmla="*/ 2674620 w 3223260"/>
                    <a:gd name="connsiteY5-12" fmla="*/ 3166110 h 3166110"/>
                    <a:gd name="connsiteX6-13" fmla="*/ 2308860 w 3223260"/>
                    <a:gd name="connsiteY6-14" fmla="*/ 3166110 h 3166110"/>
                    <a:gd name="connsiteX7-15" fmla="*/ 2754630 w 3223260"/>
                    <a:gd name="connsiteY7-16" fmla="*/ 1360170 h 3166110"/>
                    <a:gd name="connsiteX8-17" fmla="*/ 1543050 w 3223260"/>
                    <a:gd name="connsiteY8-18" fmla="*/ 1348740 h 3166110"/>
                    <a:gd name="connsiteX9-19" fmla="*/ 480060 w 3223260"/>
                    <a:gd name="connsiteY9-20" fmla="*/ 1360170 h 3166110"/>
                    <a:gd name="connsiteX10" fmla="*/ 1017270 w 3223260"/>
                    <a:gd name="connsiteY10" fmla="*/ 3154680 h 3166110"/>
                    <a:gd name="connsiteX0-21" fmla="*/ 1017270 w 3223260"/>
                    <a:gd name="connsiteY0-22" fmla="*/ 3154680 h 3166110"/>
                    <a:gd name="connsiteX1-23" fmla="*/ 640080 w 3223260"/>
                    <a:gd name="connsiteY1-24" fmla="*/ 3154680 h 3166110"/>
                    <a:gd name="connsiteX2-25" fmla="*/ 0 w 3223260"/>
                    <a:gd name="connsiteY2-26" fmla="*/ 1417320 h 3166110"/>
                    <a:gd name="connsiteX3-27" fmla="*/ 1600200 w 3223260"/>
                    <a:gd name="connsiteY3-28" fmla="*/ 0 h 3166110"/>
                    <a:gd name="connsiteX4-29" fmla="*/ 3223260 w 3223260"/>
                    <a:gd name="connsiteY4-30" fmla="*/ 1337310 h 3166110"/>
                    <a:gd name="connsiteX5-31" fmla="*/ 2674620 w 3223260"/>
                    <a:gd name="connsiteY5-32" fmla="*/ 3166110 h 3166110"/>
                    <a:gd name="connsiteX6-33" fmla="*/ 2308860 w 3223260"/>
                    <a:gd name="connsiteY6-34" fmla="*/ 3166110 h 3166110"/>
                    <a:gd name="connsiteX7-35" fmla="*/ 2754630 w 3223260"/>
                    <a:gd name="connsiteY7-36" fmla="*/ 1360170 h 3166110"/>
                    <a:gd name="connsiteX8-37" fmla="*/ 1565910 w 3223260"/>
                    <a:gd name="connsiteY8-38" fmla="*/ 514350 h 3166110"/>
                    <a:gd name="connsiteX9-39" fmla="*/ 480060 w 3223260"/>
                    <a:gd name="connsiteY9-40" fmla="*/ 1360170 h 3166110"/>
                    <a:gd name="connsiteX10-41" fmla="*/ 1017270 w 3223260"/>
                    <a:gd name="connsiteY10-42" fmla="*/ 3154680 h 3166110"/>
                    <a:gd name="connsiteX0-43" fmla="*/ 1033836 w 3239826"/>
                    <a:gd name="connsiteY0-44" fmla="*/ 3154680 h 3166110"/>
                    <a:gd name="connsiteX1-45" fmla="*/ 656646 w 3239826"/>
                    <a:gd name="connsiteY1-46" fmla="*/ 3154680 h 3166110"/>
                    <a:gd name="connsiteX2-47" fmla="*/ 16566 w 3239826"/>
                    <a:gd name="connsiteY2-48" fmla="*/ 1417320 h 3166110"/>
                    <a:gd name="connsiteX3-49" fmla="*/ 1616766 w 3239826"/>
                    <a:gd name="connsiteY3-50" fmla="*/ 0 h 3166110"/>
                    <a:gd name="connsiteX4-51" fmla="*/ 3239826 w 3239826"/>
                    <a:gd name="connsiteY4-52" fmla="*/ 1337310 h 3166110"/>
                    <a:gd name="connsiteX5-53" fmla="*/ 2691186 w 3239826"/>
                    <a:gd name="connsiteY5-54" fmla="*/ 3166110 h 3166110"/>
                    <a:gd name="connsiteX6-55" fmla="*/ 2325426 w 3239826"/>
                    <a:gd name="connsiteY6-56" fmla="*/ 3166110 h 3166110"/>
                    <a:gd name="connsiteX7-57" fmla="*/ 2771196 w 3239826"/>
                    <a:gd name="connsiteY7-58" fmla="*/ 1360170 h 3166110"/>
                    <a:gd name="connsiteX8-59" fmla="*/ 1582476 w 3239826"/>
                    <a:gd name="connsiteY8-60" fmla="*/ 514350 h 3166110"/>
                    <a:gd name="connsiteX9-61" fmla="*/ 496626 w 3239826"/>
                    <a:gd name="connsiteY9-62" fmla="*/ 1360170 h 3166110"/>
                    <a:gd name="connsiteX10-63" fmla="*/ 1033836 w 3239826"/>
                    <a:gd name="connsiteY10-64" fmla="*/ 3154680 h 3166110"/>
                    <a:gd name="connsiteX0-65" fmla="*/ 1042495 w 3248485"/>
                    <a:gd name="connsiteY0-66" fmla="*/ 3154680 h 3166110"/>
                    <a:gd name="connsiteX1-67" fmla="*/ 665305 w 3248485"/>
                    <a:gd name="connsiteY1-68" fmla="*/ 3154680 h 3166110"/>
                    <a:gd name="connsiteX2-69" fmla="*/ 25225 w 3248485"/>
                    <a:gd name="connsiteY2-70" fmla="*/ 1417320 h 3166110"/>
                    <a:gd name="connsiteX3-71" fmla="*/ 1625425 w 3248485"/>
                    <a:gd name="connsiteY3-72" fmla="*/ 0 h 3166110"/>
                    <a:gd name="connsiteX4-73" fmla="*/ 3248485 w 3248485"/>
                    <a:gd name="connsiteY4-74" fmla="*/ 1337310 h 3166110"/>
                    <a:gd name="connsiteX5-75" fmla="*/ 2699845 w 3248485"/>
                    <a:gd name="connsiteY5-76" fmla="*/ 3166110 h 3166110"/>
                    <a:gd name="connsiteX6-77" fmla="*/ 2334085 w 3248485"/>
                    <a:gd name="connsiteY6-78" fmla="*/ 3166110 h 3166110"/>
                    <a:gd name="connsiteX7-79" fmla="*/ 2779855 w 3248485"/>
                    <a:gd name="connsiteY7-80" fmla="*/ 1360170 h 3166110"/>
                    <a:gd name="connsiteX8-81" fmla="*/ 1591135 w 3248485"/>
                    <a:gd name="connsiteY8-82" fmla="*/ 514350 h 3166110"/>
                    <a:gd name="connsiteX9-83" fmla="*/ 505285 w 3248485"/>
                    <a:gd name="connsiteY9-84" fmla="*/ 1360170 h 3166110"/>
                    <a:gd name="connsiteX10-85" fmla="*/ 1042495 w 3248485"/>
                    <a:gd name="connsiteY10-86" fmla="*/ 3154680 h 3166110"/>
                    <a:gd name="connsiteX0-87" fmla="*/ 1041731 w 3247721"/>
                    <a:gd name="connsiteY0-88" fmla="*/ 3154680 h 3166110"/>
                    <a:gd name="connsiteX1-89" fmla="*/ 664541 w 3247721"/>
                    <a:gd name="connsiteY1-90" fmla="*/ 3154680 h 3166110"/>
                    <a:gd name="connsiteX2-91" fmla="*/ 24461 w 3247721"/>
                    <a:gd name="connsiteY2-92" fmla="*/ 1417320 h 3166110"/>
                    <a:gd name="connsiteX3-93" fmla="*/ 1624661 w 3247721"/>
                    <a:gd name="connsiteY3-94" fmla="*/ 0 h 3166110"/>
                    <a:gd name="connsiteX4-95" fmla="*/ 3247721 w 3247721"/>
                    <a:gd name="connsiteY4-96" fmla="*/ 1337310 h 3166110"/>
                    <a:gd name="connsiteX5-97" fmla="*/ 2699081 w 3247721"/>
                    <a:gd name="connsiteY5-98" fmla="*/ 3166110 h 3166110"/>
                    <a:gd name="connsiteX6-99" fmla="*/ 2333321 w 3247721"/>
                    <a:gd name="connsiteY6-100" fmla="*/ 3166110 h 3166110"/>
                    <a:gd name="connsiteX7-101" fmla="*/ 2779091 w 3247721"/>
                    <a:gd name="connsiteY7-102" fmla="*/ 1360170 h 3166110"/>
                    <a:gd name="connsiteX8-103" fmla="*/ 1590371 w 3247721"/>
                    <a:gd name="connsiteY8-104" fmla="*/ 514350 h 3166110"/>
                    <a:gd name="connsiteX9-105" fmla="*/ 504521 w 3247721"/>
                    <a:gd name="connsiteY9-106" fmla="*/ 1360170 h 3166110"/>
                    <a:gd name="connsiteX10-107" fmla="*/ 1041731 w 3247721"/>
                    <a:gd name="connsiteY10-108" fmla="*/ 3154680 h 3166110"/>
                    <a:gd name="connsiteX0-109" fmla="*/ 1043307 w 3249297"/>
                    <a:gd name="connsiteY0-110" fmla="*/ 3154680 h 3166110"/>
                    <a:gd name="connsiteX1-111" fmla="*/ 666117 w 3249297"/>
                    <a:gd name="connsiteY1-112" fmla="*/ 3154680 h 3166110"/>
                    <a:gd name="connsiteX2-113" fmla="*/ 26037 w 3249297"/>
                    <a:gd name="connsiteY2-114" fmla="*/ 1417320 h 3166110"/>
                    <a:gd name="connsiteX3-115" fmla="*/ 1626237 w 3249297"/>
                    <a:gd name="connsiteY3-116" fmla="*/ 0 h 3166110"/>
                    <a:gd name="connsiteX4-117" fmla="*/ 3249297 w 3249297"/>
                    <a:gd name="connsiteY4-118" fmla="*/ 1337310 h 3166110"/>
                    <a:gd name="connsiteX5-119" fmla="*/ 2700657 w 3249297"/>
                    <a:gd name="connsiteY5-120" fmla="*/ 3166110 h 3166110"/>
                    <a:gd name="connsiteX6-121" fmla="*/ 2334897 w 3249297"/>
                    <a:gd name="connsiteY6-122" fmla="*/ 3166110 h 3166110"/>
                    <a:gd name="connsiteX7-123" fmla="*/ 2780667 w 3249297"/>
                    <a:gd name="connsiteY7-124" fmla="*/ 1360170 h 3166110"/>
                    <a:gd name="connsiteX8-125" fmla="*/ 1591947 w 3249297"/>
                    <a:gd name="connsiteY8-126" fmla="*/ 514350 h 3166110"/>
                    <a:gd name="connsiteX9-127" fmla="*/ 506097 w 3249297"/>
                    <a:gd name="connsiteY9-128" fmla="*/ 1360170 h 3166110"/>
                    <a:gd name="connsiteX10-129" fmla="*/ 1043307 w 3249297"/>
                    <a:gd name="connsiteY10-130" fmla="*/ 3154680 h 3166110"/>
                    <a:gd name="connsiteX0-131" fmla="*/ 1043307 w 3249297"/>
                    <a:gd name="connsiteY0-132" fmla="*/ 3154680 h 3166110"/>
                    <a:gd name="connsiteX1-133" fmla="*/ 666117 w 3249297"/>
                    <a:gd name="connsiteY1-134" fmla="*/ 3154680 h 3166110"/>
                    <a:gd name="connsiteX2-135" fmla="*/ 26037 w 3249297"/>
                    <a:gd name="connsiteY2-136" fmla="*/ 1417320 h 3166110"/>
                    <a:gd name="connsiteX3-137" fmla="*/ 1626237 w 3249297"/>
                    <a:gd name="connsiteY3-138" fmla="*/ 0 h 3166110"/>
                    <a:gd name="connsiteX4-139" fmla="*/ 3249297 w 3249297"/>
                    <a:gd name="connsiteY4-140" fmla="*/ 1337310 h 3166110"/>
                    <a:gd name="connsiteX5-141" fmla="*/ 2700657 w 3249297"/>
                    <a:gd name="connsiteY5-142" fmla="*/ 3166110 h 3166110"/>
                    <a:gd name="connsiteX6-143" fmla="*/ 2334897 w 3249297"/>
                    <a:gd name="connsiteY6-144" fmla="*/ 3166110 h 3166110"/>
                    <a:gd name="connsiteX7-145" fmla="*/ 2780667 w 3249297"/>
                    <a:gd name="connsiteY7-146" fmla="*/ 1360170 h 3166110"/>
                    <a:gd name="connsiteX8-147" fmla="*/ 1591947 w 3249297"/>
                    <a:gd name="connsiteY8-148" fmla="*/ 514350 h 3166110"/>
                    <a:gd name="connsiteX9-149" fmla="*/ 506097 w 3249297"/>
                    <a:gd name="connsiteY9-150" fmla="*/ 1360170 h 3166110"/>
                    <a:gd name="connsiteX10-151" fmla="*/ 1043307 w 3249297"/>
                    <a:gd name="connsiteY10-152" fmla="*/ 3154680 h 3166110"/>
                    <a:gd name="connsiteX0-153" fmla="*/ 1024678 w 3230668"/>
                    <a:gd name="connsiteY0-154" fmla="*/ 3154680 h 3166110"/>
                    <a:gd name="connsiteX1-155" fmla="*/ 647488 w 3230668"/>
                    <a:gd name="connsiteY1-156" fmla="*/ 3154680 h 3166110"/>
                    <a:gd name="connsiteX2-157" fmla="*/ 7408 w 3230668"/>
                    <a:gd name="connsiteY2-158" fmla="*/ 1417320 h 3166110"/>
                    <a:gd name="connsiteX3-159" fmla="*/ 1607608 w 3230668"/>
                    <a:gd name="connsiteY3-160" fmla="*/ 0 h 3166110"/>
                    <a:gd name="connsiteX4-161" fmla="*/ 3230668 w 3230668"/>
                    <a:gd name="connsiteY4-162" fmla="*/ 1337310 h 3166110"/>
                    <a:gd name="connsiteX5-163" fmla="*/ 2682028 w 3230668"/>
                    <a:gd name="connsiteY5-164" fmla="*/ 3166110 h 3166110"/>
                    <a:gd name="connsiteX6-165" fmla="*/ 2316268 w 3230668"/>
                    <a:gd name="connsiteY6-166" fmla="*/ 3166110 h 3166110"/>
                    <a:gd name="connsiteX7-167" fmla="*/ 2762038 w 3230668"/>
                    <a:gd name="connsiteY7-168" fmla="*/ 1360170 h 3166110"/>
                    <a:gd name="connsiteX8-169" fmla="*/ 1573318 w 3230668"/>
                    <a:gd name="connsiteY8-170" fmla="*/ 514350 h 3166110"/>
                    <a:gd name="connsiteX9-171" fmla="*/ 487468 w 3230668"/>
                    <a:gd name="connsiteY9-172" fmla="*/ 1360170 h 3166110"/>
                    <a:gd name="connsiteX10-173" fmla="*/ 1024678 w 3230668"/>
                    <a:gd name="connsiteY10-174" fmla="*/ 3154680 h 3166110"/>
                    <a:gd name="connsiteX0-175" fmla="*/ 1024678 w 3230668"/>
                    <a:gd name="connsiteY0-176" fmla="*/ 3154680 h 3166110"/>
                    <a:gd name="connsiteX1-177" fmla="*/ 647488 w 3230668"/>
                    <a:gd name="connsiteY1-178" fmla="*/ 3154680 h 3166110"/>
                    <a:gd name="connsiteX2-179" fmla="*/ 7408 w 3230668"/>
                    <a:gd name="connsiteY2-180" fmla="*/ 1417320 h 3166110"/>
                    <a:gd name="connsiteX3-181" fmla="*/ 1607608 w 3230668"/>
                    <a:gd name="connsiteY3-182" fmla="*/ 0 h 3166110"/>
                    <a:gd name="connsiteX4-183" fmla="*/ 3230668 w 3230668"/>
                    <a:gd name="connsiteY4-184" fmla="*/ 1337310 h 3166110"/>
                    <a:gd name="connsiteX5-185" fmla="*/ 2682028 w 3230668"/>
                    <a:gd name="connsiteY5-186" fmla="*/ 3166110 h 3166110"/>
                    <a:gd name="connsiteX6-187" fmla="*/ 2316268 w 3230668"/>
                    <a:gd name="connsiteY6-188" fmla="*/ 3166110 h 3166110"/>
                    <a:gd name="connsiteX7-189" fmla="*/ 2762038 w 3230668"/>
                    <a:gd name="connsiteY7-190" fmla="*/ 1360170 h 3166110"/>
                    <a:gd name="connsiteX8-191" fmla="*/ 1573318 w 3230668"/>
                    <a:gd name="connsiteY8-192" fmla="*/ 514350 h 3166110"/>
                    <a:gd name="connsiteX9-193" fmla="*/ 487468 w 3230668"/>
                    <a:gd name="connsiteY9-194" fmla="*/ 1360170 h 3166110"/>
                    <a:gd name="connsiteX10-195" fmla="*/ 1024678 w 3230668"/>
                    <a:gd name="connsiteY10-196" fmla="*/ 3154680 h 3166110"/>
                    <a:gd name="connsiteX0-197" fmla="*/ 1024678 w 3230668"/>
                    <a:gd name="connsiteY0-198" fmla="*/ 3154680 h 3166110"/>
                    <a:gd name="connsiteX1-199" fmla="*/ 647488 w 3230668"/>
                    <a:gd name="connsiteY1-200" fmla="*/ 3154680 h 3166110"/>
                    <a:gd name="connsiteX2-201" fmla="*/ 7408 w 3230668"/>
                    <a:gd name="connsiteY2-202" fmla="*/ 1417320 h 3166110"/>
                    <a:gd name="connsiteX3-203" fmla="*/ 1607608 w 3230668"/>
                    <a:gd name="connsiteY3-204" fmla="*/ 0 h 3166110"/>
                    <a:gd name="connsiteX4-205" fmla="*/ 3230668 w 3230668"/>
                    <a:gd name="connsiteY4-206" fmla="*/ 1337310 h 3166110"/>
                    <a:gd name="connsiteX5-207" fmla="*/ 2682028 w 3230668"/>
                    <a:gd name="connsiteY5-208" fmla="*/ 3166110 h 3166110"/>
                    <a:gd name="connsiteX6-209" fmla="*/ 2316268 w 3230668"/>
                    <a:gd name="connsiteY6-210" fmla="*/ 3166110 h 3166110"/>
                    <a:gd name="connsiteX7-211" fmla="*/ 2762038 w 3230668"/>
                    <a:gd name="connsiteY7-212" fmla="*/ 1360170 h 3166110"/>
                    <a:gd name="connsiteX8-213" fmla="*/ 1573318 w 3230668"/>
                    <a:gd name="connsiteY8-214" fmla="*/ 514350 h 3166110"/>
                    <a:gd name="connsiteX9-215" fmla="*/ 487468 w 3230668"/>
                    <a:gd name="connsiteY9-216" fmla="*/ 1360170 h 3166110"/>
                    <a:gd name="connsiteX10-217" fmla="*/ 1024678 w 3230668"/>
                    <a:gd name="connsiteY10-218" fmla="*/ 3154680 h 3166110"/>
                    <a:gd name="connsiteX0-219" fmla="*/ 1024678 w 3230668"/>
                    <a:gd name="connsiteY0-220" fmla="*/ 3154787 h 3166217"/>
                    <a:gd name="connsiteX1-221" fmla="*/ 647488 w 3230668"/>
                    <a:gd name="connsiteY1-222" fmla="*/ 3154787 h 3166217"/>
                    <a:gd name="connsiteX2-223" fmla="*/ 7408 w 3230668"/>
                    <a:gd name="connsiteY2-224" fmla="*/ 1417427 h 3166217"/>
                    <a:gd name="connsiteX3-225" fmla="*/ 1607608 w 3230668"/>
                    <a:gd name="connsiteY3-226" fmla="*/ 107 h 3166217"/>
                    <a:gd name="connsiteX4-227" fmla="*/ 3230668 w 3230668"/>
                    <a:gd name="connsiteY4-228" fmla="*/ 1337417 h 3166217"/>
                    <a:gd name="connsiteX5-229" fmla="*/ 2682028 w 3230668"/>
                    <a:gd name="connsiteY5-230" fmla="*/ 3166217 h 3166217"/>
                    <a:gd name="connsiteX6-231" fmla="*/ 2316268 w 3230668"/>
                    <a:gd name="connsiteY6-232" fmla="*/ 3166217 h 3166217"/>
                    <a:gd name="connsiteX7-233" fmla="*/ 2762038 w 3230668"/>
                    <a:gd name="connsiteY7-234" fmla="*/ 1360277 h 3166217"/>
                    <a:gd name="connsiteX8-235" fmla="*/ 1573318 w 3230668"/>
                    <a:gd name="connsiteY8-236" fmla="*/ 514457 h 3166217"/>
                    <a:gd name="connsiteX9-237" fmla="*/ 487468 w 3230668"/>
                    <a:gd name="connsiteY9-238" fmla="*/ 1360277 h 3166217"/>
                    <a:gd name="connsiteX10-239" fmla="*/ 1024678 w 3230668"/>
                    <a:gd name="connsiteY10-240" fmla="*/ 3154787 h 3166217"/>
                    <a:gd name="connsiteX0-241" fmla="*/ 1024678 w 3230734"/>
                    <a:gd name="connsiteY0-242" fmla="*/ 3154799 h 3166229"/>
                    <a:gd name="connsiteX1-243" fmla="*/ 647488 w 3230734"/>
                    <a:gd name="connsiteY1-244" fmla="*/ 3154799 h 3166229"/>
                    <a:gd name="connsiteX2-245" fmla="*/ 7408 w 3230734"/>
                    <a:gd name="connsiteY2-246" fmla="*/ 1417439 h 3166229"/>
                    <a:gd name="connsiteX3-247" fmla="*/ 1607608 w 3230734"/>
                    <a:gd name="connsiteY3-248" fmla="*/ 119 h 3166229"/>
                    <a:gd name="connsiteX4-249" fmla="*/ 3230668 w 3230734"/>
                    <a:gd name="connsiteY4-250" fmla="*/ 1337429 h 3166229"/>
                    <a:gd name="connsiteX5-251" fmla="*/ 2682028 w 3230734"/>
                    <a:gd name="connsiteY5-252" fmla="*/ 3166229 h 3166229"/>
                    <a:gd name="connsiteX6-253" fmla="*/ 2316268 w 3230734"/>
                    <a:gd name="connsiteY6-254" fmla="*/ 3166229 h 3166229"/>
                    <a:gd name="connsiteX7-255" fmla="*/ 2762038 w 3230734"/>
                    <a:gd name="connsiteY7-256" fmla="*/ 1360289 h 3166229"/>
                    <a:gd name="connsiteX8-257" fmla="*/ 1573318 w 3230734"/>
                    <a:gd name="connsiteY8-258" fmla="*/ 514469 h 3166229"/>
                    <a:gd name="connsiteX9-259" fmla="*/ 487468 w 3230734"/>
                    <a:gd name="connsiteY9-260" fmla="*/ 1360289 h 3166229"/>
                    <a:gd name="connsiteX10-261" fmla="*/ 1024678 w 3230734"/>
                    <a:gd name="connsiteY10-262" fmla="*/ 3154799 h 3166229"/>
                    <a:gd name="connsiteX0-263" fmla="*/ 1024678 w 3232740"/>
                    <a:gd name="connsiteY0-264" fmla="*/ 3154799 h 3166229"/>
                    <a:gd name="connsiteX1-265" fmla="*/ 647488 w 3232740"/>
                    <a:gd name="connsiteY1-266" fmla="*/ 3154799 h 3166229"/>
                    <a:gd name="connsiteX2-267" fmla="*/ 7408 w 3232740"/>
                    <a:gd name="connsiteY2-268" fmla="*/ 1417439 h 3166229"/>
                    <a:gd name="connsiteX3-269" fmla="*/ 1607608 w 3232740"/>
                    <a:gd name="connsiteY3-270" fmla="*/ 119 h 3166229"/>
                    <a:gd name="connsiteX4-271" fmla="*/ 3230668 w 3232740"/>
                    <a:gd name="connsiteY4-272" fmla="*/ 1337429 h 3166229"/>
                    <a:gd name="connsiteX5-273" fmla="*/ 2682028 w 3232740"/>
                    <a:gd name="connsiteY5-274" fmla="*/ 3166229 h 3166229"/>
                    <a:gd name="connsiteX6-275" fmla="*/ 2316268 w 3232740"/>
                    <a:gd name="connsiteY6-276" fmla="*/ 3166229 h 3166229"/>
                    <a:gd name="connsiteX7-277" fmla="*/ 2762038 w 3232740"/>
                    <a:gd name="connsiteY7-278" fmla="*/ 1360289 h 3166229"/>
                    <a:gd name="connsiteX8-279" fmla="*/ 1573318 w 3232740"/>
                    <a:gd name="connsiteY8-280" fmla="*/ 514469 h 3166229"/>
                    <a:gd name="connsiteX9-281" fmla="*/ 487468 w 3232740"/>
                    <a:gd name="connsiteY9-282" fmla="*/ 1360289 h 3166229"/>
                    <a:gd name="connsiteX10-283" fmla="*/ 1024678 w 3232740"/>
                    <a:gd name="connsiteY10-284" fmla="*/ 3154799 h 3166229"/>
                    <a:gd name="connsiteX0-285" fmla="*/ 1024678 w 3232740"/>
                    <a:gd name="connsiteY0-286" fmla="*/ 3154801 h 3166231"/>
                    <a:gd name="connsiteX1-287" fmla="*/ 647488 w 3232740"/>
                    <a:gd name="connsiteY1-288" fmla="*/ 3154801 h 3166231"/>
                    <a:gd name="connsiteX2-289" fmla="*/ 7408 w 3232740"/>
                    <a:gd name="connsiteY2-290" fmla="*/ 1417441 h 3166231"/>
                    <a:gd name="connsiteX3-291" fmla="*/ 1607608 w 3232740"/>
                    <a:gd name="connsiteY3-292" fmla="*/ 121 h 3166231"/>
                    <a:gd name="connsiteX4-293" fmla="*/ 3230668 w 3232740"/>
                    <a:gd name="connsiteY4-294" fmla="*/ 1337431 h 3166231"/>
                    <a:gd name="connsiteX5-295" fmla="*/ 2682028 w 3232740"/>
                    <a:gd name="connsiteY5-296" fmla="*/ 3166231 h 3166231"/>
                    <a:gd name="connsiteX6-297" fmla="*/ 2316268 w 3232740"/>
                    <a:gd name="connsiteY6-298" fmla="*/ 3166231 h 3166231"/>
                    <a:gd name="connsiteX7-299" fmla="*/ 2762038 w 3232740"/>
                    <a:gd name="connsiteY7-300" fmla="*/ 1360291 h 3166231"/>
                    <a:gd name="connsiteX8-301" fmla="*/ 1573318 w 3232740"/>
                    <a:gd name="connsiteY8-302" fmla="*/ 514471 h 3166231"/>
                    <a:gd name="connsiteX9-303" fmla="*/ 487468 w 3232740"/>
                    <a:gd name="connsiteY9-304" fmla="*/ 1360291 h 3166231"/>
                    <a:gd name="connsiteX10-305" fmla="*/ 1024678 w 3232740"/>
                    <a:gd name="connsiteY10-306" fmla="*/ 3154801 h 3166231"/>
                    <a:gd name="connsiteX0-307" fmla="*/ 1024678 w 3234187"/>
                    <a:gd name="connsiteY0-308" fmla="*/ 3154801 h 3166231"/>
                    <a:gd name="connsiteX1-309" fmla="*/ 647488 w 3234187"/>
                    <a:gd name="connsiteY1-310" fmla="*/ 3154801 h 3166231"/>
                    <a:gd name="connsiteX2-311" fmla="*/ 7408 w 3234187"/>
                    <a:gd name="connsiteY2-312" fmla="*/ 1417441 h 3166231"/>
                    <a:gd name="connsiteX3-313" fmla="*/ 1607608 w 3234187"/>
                    <a:gd name="connsiteY3-314" fmla="*/ 121 h 3166231"/>
                    <a:gd name="connsiteX4-315" fmla="*/ 3230668 w 3234187"/>
                    <a:gd name="connsiteY4-316" fmla="*/ 1337431 h 3166231"/>
                    <a:gd name="connsiteX5-317" fmla="*/ 2682028 w 3234187"/>
                    <a:gd name="connsiteY5-318" fmla="*/ 3166231 h 3166231"/>
                    <a:gd name="connsiteX6-319" fmla="*/ 2316268 w 3234187"/>
                    <a:gd name="connsiteY6-320" fmla="*/ 3166231 h 3166231"/>
                    <a:gd name="connsiteX7-321" fmla="*/ 2762038 w 3234187"/>
                    <a:gd name="connsiteY7-322" fmla="*/ 1360291 h 3166231"/>
                    <a:gd name="connsiteX8-323" fmla="*/ 1573318 w 3234187"/>
                    <a:gd name="connsiteY8-324" fmla="*/ 514471 h 3166231"/>
                    <a:gd name="connsiteX9-325" fmla="*/ 487468 w 3234187"/>
                    <a:gd name="connsiteY9-326" fmla="*/ 1360291 h 3166231"/>
                    <a:gd name="connsiteX10-327" fmla="*/ 1024678 w 3234187"/>
                    <a:gd name="connsiteY10-328" fmla="*/ 3154801 h 3166231"/>
                    <a:gd name="connsiteX0-329" fmla="*/ 1024678 w 3235347"/>
                    <a:gd name="connsiteY0-330" fmla="*/ 3154801 h 3166231"/>
                    <a:gd name="connsiteX1-331" fmla="*/ 647488 w 3235347"/>
                    <a:gd name="connsiteY1-332" fmla="*/ 3154801 h 3166231"/>
                    <a:gd name="connsiteX2-333" fmla="*/ 7408 w 3235347"/>
                    <a:gd name="connsiteY2-334" fmla="*/ 1417441 h 3166231"/>
                    <a:gd name="connsiteX3-335" fmla="*/ 1607608 w 3235347"/>
                    <a:gd name="connsiteY3-336" fmla="*/ 121 h 3166231"/>
                    <a:gd name="connsiteX4-337" fmla="*/ 3230668 w 3235347"/>
                    <a:gd name="connsiteY4-338" fmla="*/ 1337431 h 3166231"/>
                    <a:gd name="connsiteX5-339" fmla="*/ 2682028 w 3235347"/>
                    <a:gd name="connsiteY5-340" fmla="*/ 3166231 h 3166231"/>
                    <a:gd name="connsiteX6-341" fmla="*/ 2316268 w 3235347"/>
                    <a:gd name="connsiteY6-342" fmla="*/ 3166231 h 3166231"/>
                    <a:gd name="connsiteX7-343" fmla="*/ 2762038 w 3235347"/>
                    <a:gd name="connsiteY7-344" fmla="*/ 1360291 h 3166231"/>
                    <a:gd name="connsiteX8-345" fmla="*/ 1573318 w 3235347"/>
                    <a:gd name="connsiteY8-346" fmla="*/ 514471 h 3166231"/>
                    <a:gd name="connsiteX9-347" fmla="*/ 487468 w 3235347"/>
                    <a:gd name="connsiteY9-348" fmla="*/ 1360291 h 3166231"/>
                    <a:gd name="connsiteX10-349" fmla="*/ 1024678 w 3235347"/>
                    <a:gd name="connsiteY10-350" fmla="*/ 3154801 h 3166231"/>
                    <a:gd name="connsiteX0-351" fmla="*/ 1024678 w 3235347"/>
                    <a:gd name="connsiteY0-352" fmla="*/ 3154801 h 3166231"/>
                    <a:gd name="connsiteX1-353" fmla="*/ 647488 w 3235347"/>
                    <a:gd name="connsiteY1-354" fmla="*/ 3154801 h 3166231"/>
                    <a:gd name="connsiteX2-355" fmla="*/ 7408 w 3235347"/>
                    <a:gd name="connsiteY2-356" fmla="*/ 1417441 h 3166231"/>
                    <a:gd name="connsiteX3-357" fmla="*/ 1607608 w 3235347"/>
                    <a:gd name="connsiteY3-358" fmla="*/ 121 h 3166231"/>
                    <a:gd name="connsiteX4-359" fmla="*/ 3230668 w 3235347"/>
                    <a:gd name="connsiteY4-360" fmla="*/ 1337431 h 3166231"/>
                    <a:gd name="connsiteX5-361" fmla="*/ 2682028 w 3235347"/>
                    <a:gd name="connsiteY5-362" fmla="*/ 3166231 h 3166231"/>
                    <a:gd name="connsiteX6-363" fmla="*/ 2316268 w 3235347"/>
                    <a:gd name="connsiteY6-364" fmla="*/ 3166231 h 3166231"/>
                    <a:gd name="connsiteX7-365" fmla="*/ 2762038 w 3235347"/>
                    <a:gd name="connsiteY7-366" fmla="*/ 1360291 h 3166231"/>
                    <a:gd name="connsiteX8-367" fmla="*/ 1573318 w 3235347"/>
                    <a:gd name="connsiteY8-368" fmla="*/ 514471 h 3166231"/>
                    <a:gd name="connsiteX9-369" fmla="*/ 487468 w 3235347"/>
                    <a:gd name="connsiteY9-370" fmla="*/ 1360291 h 3166231"/>
                    <a:gd name="connsiteX10-371" fmla="*/ 1024678 w 3235347"/>
                    <a:gd name="connsiteY10-372" fmla="*/ 3154801 h 3166231"/>
                    <a:gd name="connsiteX0-373" fmla="*/ 1024678 w 3235347"/>
                    <a:gd name="connsiteY0-374" fmla="*/ 3154801 h 3166231"/>
                    <a:gd name="connsiteX1-375" fmla="*/ 647488 w 3235347"/>
                    <a:gd name="connsiteY1-376" fmla="*/ 3154801 h 3166231"/>
                    <a:gd name="connsiteX2-377" fmla="*/ 7408 w 3235347"/>
                    <a:gd name="connsiteY2-378" fmla="*/ 1417441 h 3166231"/>
                    <a:gd name="connsiteX3-379" fmla="*/ 1607608 w 3235347"/>
                    <a:gd name="connsiteY3-380" fmla="*/ 121 h 3166231"/>
                    <a:gd name="connsiteX4-381" fmla="*/ 3230668 w 3235347"/>
                    <a:gd name="connsiteY4-382" fmla="*/ 1337431 h 3166231"/>
                    <a:gd name="connsiteX5-383" fmla="*/ 2682028 w 3235347"/>
                    <a:gd name="connsiteY5-384" fmla="*/ 3166231 h 3166231"/>
                    <a:gd name="connsiteX6-385" fmla="*/ 2316268 w 3235347"/>
                    <a:gd name="connsiteY6-386" fmla="*/ 3166231 h 3166231"/>
                    <a:gd name="connsiteX7-387" fmla="*/ 2762038 w 3235347"/>
                    <a:gd name="connsiteY7-388" fmla="*/ 1360291 h 3166231"/>
                    <a:gd name="connsiteX8-389" fmla="*/ 1573318 w 3235347"/>
                    <a:gd name="connsiteY8-390" fmla="*/ 514471 h 3166231"/>
                    <a:gd name="connsiteX9-391" fmla="*/ 487468 w 3235347"/>
                    <a:gd name="connsiteY9-392" fmla="*/ 1360291 h 3166231"/>
                    <a:gd name="connsiteX10-393" fmla="*/ 1024678 w 3235347"/>
                    <a:gd name="connsiteY10-394" fmla="*/ 3154801 h 3166231"/>
                    <a:gd name="connsiteX0-395" fmla="*/ 1024678 w 3235347"/>
                    <a:gd name="connsiteY0-396" fmla="*/ 3154801 h 3166231"/>
                    <a:gd name="connsiteX1-397" fmla="*/ 647488 w 3235347"/>
                    <a:gd name="connsiteY1-398" fmla="*/ 3154801 h 3166231"/>
                    <a:gd name="connsiteX2-399" fmla="*/ 7408 w 3235347"/>
                    <a:gd name="connsiteY2-400" fmla="*/ 1417441 h 3166231"/>
                    <a:gd name="connsiteX3-401" fmla="*/ 1607608 w 3235347"/>
                    <a:gd name="connsiteY3-402" fmla="*/ 121 h 3166231"/>
                    <a:gd name="connsiteX4-403" fmla="*/ 3230668 w 3235347"/>
                    <a:gd name="connsiteY4-404" fmla="*/ 1337431 h 3166231"/>
                    <a:gd name="connsiteX5-405" fmla="*/ 2682028 w 3235347"/>
                    <a:gd name="connsiteY5-406" fmla="*/ 3166231 h 3166231"/>
                    <a:gd name="connsiteX6-407" fmla="*/ 2316268 w 3235347"/>
                    <a:gd name="connsiteY6-408" fmla="*/ 3166231 h 3166231"/>
                    <a:gd name="connsiteX7-409" fmla="*/ 2762038 w 3235347"/>
                    <a:gd name="connsiteY7-410" fmla="*/ 1360291 h 3166231"/>
                    <a:gd name="connsiteX8-411" fmla="*/ 1573318 w 3235347"/>
                    <a:gd name="connsiteY8-412" fmla="*/ 514471 h 3166231"/>
                    <a:gd name="connsiteX9-413" fmla="*/ 487468 w 3235347"/>
                    <a:gd name="connsiteY9-414" fmla="*/ 1360291 h 3166231"/>
                    <a:gd name="connsiteX10-415" fmla="*/ 1024678 w 3235347"/>
                    <a:gd name="connsiteY10-416" fmla="*/ 3154801 h 3166231"/>
                    <a:gd name="connsiteX0-417" fmla="*/ 1024678 w 3235347"/>
                    <a:gd name="connsiteY0-418" fmla="*/ 3154801 h 3166231"/>
                    <a:gd name="connsiteX1-419" fmla="*/ 647488 w 3235347"/>
                    <a:gd name="connsiteY1-420" fmla="*/ 3154801 h 3166231"/>
                    <a:gd name="connsiteX2-421" fmla="*/ 7408 w 3235347"/>
                    <a:gd name="connsiteY2-422" fmla="*/ 1417441 h 3166231"/>
                    <a:gd name="connsiteX3-423" fmla="*/ 1607608 w 3235347"/>
                    <a:gd name="connsiteY3-424" fmla="*/ 121 h 3166231"/>
                    <a:gd name="connsiteX4-425" fmla="*/ 3230668 w 3235347"/>
                    <a:gd name="connsiteY4-426" fmla="*/ 1337431 h 3166231"/>
                    <a:gd name="connsiteX5-427" fmla="*/ 2682028 w 3235347"/>
                    <a:gd name="connsiteY5-428" fmla="*/ 3166231 h 3166231"/>
                    <a:gd name="connsiteX6-429" fmla="*/ 2316268 w 3235347"/>
                    <a:gd name="connsiteY6-430" fmla="*/ 3166231 h 3166231"/>
                    <a:gd name="connsiteX7-431" fmla="*/ 2762038 w 3235347"/>
                    <a:gd name="connsiteY7-432" fmla="*/ 1360291 h 3166231"/>
                    <a:gd name="connsiteX8-433" fmla="*/ 1573318 w 3235347"/>
                    <a:gd name="connsiteY8-434" fmla="*/ 514471 h 3166231"/>
                    <a:gd name="connsiteX9-435" fmla="*/ 487468 w 3235347"/>
                    <a:gd name="connsiteY9-436" fmla="*/ 1360291 h 3166231"/>
                    <a:gd name="connsiteX10-437" fmla="*/ 1024678 w 3235347"/>
                    <a:gd name="connsiteY10-438" fmla="*/ 3154801 h 3166231"/>
                    <a:gd name="connsiteX0-439" fmla="*/ 1024678 w 3235347"/>
                    <a:gd name="connsiteY0-440" fmla="*/ 3154801 h 3166231"/>
                    <a:gd name="connsiteX1-441" fmla="*/ 647488 w 3235347"/>
                    <a:gd name="connsiteY1-442" fmla="*/ 3154801 h 3166231"/>
                    <a:gd name="connsiteX2-443" fmla="*/ 7408 w 3235347"/>
                    <a:gd name="connsiteY2-444" fmla="*/ 1417441 h 3166231"/>
                    <a:gd name="connsiteX3-445" fmla="*/ 1607608 w 3235347"/>
                    <a:gd name="connsiteY3-446" fmla="*/ 121 h 3166231"/>
                    <a:gd name="connsiteX4-447" fmla="*/ 3230668 w 3235347"/>
                    <a:gd name="connsiteY4-448" fmla="*/ 1337431 h 3166231"/>
                    <a:gd name="connsiteX5-449" fmla="*/ 2682028 w 3235347"/>
                    <a:gd name="connsiteY5-450" fmla="*/ 3166231 h 3166231"/>
                    <a:gd name="connsiteX6-451" fmla="*/ 2316268 w 3235347"/>
                    <a:gd name="connsiteY6-452" fmla="*/ 3166231 h 3166231"/>
                    <a:gd name="connsiteX7-453" fmla="*/ 2762038 w 3235347"/>
                    <a:gd name="connsiteY7-454" fmla="*/ 1360291 h 3166231"/>
                    <a:gd name="connsiteX8-455" fmla="*/ 1573318 w 3235347"/>
                    <a:gd name="connsiteY8-456" fmla="*/ 514471 h 3166231"/>
                    <a:gd name="connsiteX9-457" fmla="*/ 487468 w 3235347"/>
                    <a:gd name="connsiteY9-458" fmla="*/ 1360291 h 3166231"/>
                    <a:gd name="connsiteX10-459" fmla="*/ 1024678 w 3235347"/>
                    <a:gd name="connsiteY10-460" fmla="*/ 3154801 h 3166231"/>
                    <a:gd name="connsiteX0-461" fmla="*/ 1024678 w 3235347"/>
                    <a:gd name="connsiteY0-462" fmla="*/ 3154801 h 3166231"/>
                    <a:gd name="connsiteX1-463" fmla="*/ 647488 w 3235347"/>
                    <a:gd name="connsiteY1-464" fmla="*/ 3154801 h 3166231"/>
                    <a:gd name="connsiteX2-465" fmla="*/ 7408 w 3235347"/>
                    <a:gd name="connsiteY2-466" fmla="*/ 1417441 h 3166231"/>
                    <a:gd name="connsiteX3-467" fmla="*/ 1607608 w 3235347"/>
                    <a:gd name="connsiteY3-468" fmla="*/ 121 h 3166231"/>
                    <a:gd name="connsiteX4-469" fmla="*/ 3230668 w 3235347"/>
                    <a:gd name="connsiteY4-470" fmla="*/ 1337431 h 3166231"/>
                    <a:gd name="connsiteX5-471" fmla="*/ 2682028 w 3235347"/>
                    <a:gd name="connsiteY5-472" fmla="*/ 3166231 h 3166231"/>
                    <a:gd name="connsiteX6-473" fmla="*/ 2316268 w 3235347"/>
                    <a:gd name="connsiteY6-474" fmla="*/ 3166231 h 3166231"/>
                    <a:gd name="connsiteX7-475" fmla="*/ 2762038 w 3235347"/>
                    <a:gd name="connsiteY7-476" fmla="*/ 1360291 h 3166231"/>
                    <a:gd name="connsiteX8-477" fmla="*/ 1573318 w 3235347"/>
                    <a:gd name="connsiteY8-478" fmla="*/ 514471 h 3166231"/>
                    <a:gd name="connsiteX9-479" fmla="*/ 487468 w 3235347"/>
                    <a:gd name="connsiteY9-480" fmla="*/ 1360291 h 3166231"/>
                    <a:gd name="connsiteX10-481" fmla="*/ 1024678 w 3235347"/>
                    <a:gd name="connsiteY10-482" fmla="*/ 3154801 h 3166231"/>
                    <a:gd name="connsiteX0-483" fmla="*/ 1024678 w 3235347"/>
                    <a:gd name="connsiteY0-484" fmla="*/ 3154801 h 3166231"/>
                    <a:gd name="connsiteX1-485" fmla="*/ 647488 w 3235347"/>
                    <a:gd name="connsiteY1-486" fmla="*/ 3154801 h 3166231"/>
                    <a:gd name="connsiteX2-487" fmla="*/ 7408 w 3235347"/>
                    <a:gd name="connsiteY2-488" fmla="*/ 1417441 h 3166231"/>
                    <a:gd name="connsiteX3-489" fmla="*/ 1607608 w 3235347"/>
                    <a:gd name="connsiteY3-490" fmla="*/ 121 h 3166231"/>
                    <a:gd name="connsiteX4-491" fmla="*/ 3230668 w 3235347"/>
                    <a:gd name="connsiteY4-492" fmla="*/ 1337431 h 3166231"/>
                    <a:gd name="connsiteX5-493" fmla="*/ 2682028 w 3235347"/>
                    <a:gd name="connsiteY5-494" fmla="*/ 3166231 h 3166231"/>
                    <a:gd name="connsiteX6-495" fmla="*/ 2316268 w 3235347"/>
                    <a:gd name="connsiteY6-496" fmla="*/ 3166231 h 3166231"/>
                    <a:gd name="connsiteX7-497" fmla="*/ 2762038 w 3235347"/>
                    <a:gd name="connsiteY7-498" fmla="*/ 1360291 h 3166231"/>
                    <a:gd name="connsiteX8-499" fmla="*/ 1573318 w 3235347"/>
                    <a:gd name="connsiteY8-500" fmla="*/ 514471 h 3166231"/>
                    <a:gd name="connsiteX9-501" fmla="*/ 487468 w 3235347"/>
                    <a:gd name="connsiteY9-502" fmla="*/ 1360291 h 3166231"/>
                    <a:gd name="connsiteX10-503" fmla="*/ 1024678 w 3235347"/>
                    <a:gd name="connsiteY10-504" fmla="*/ 3154801 h 3166231"/>
                    <a:gd name="connsiteX0-505" fmla="*/ 1024678 w 3235347"/>
                    <a:gd name="connsiteY0-506" fmla="*/ 3154801 h 3166231"/>
                    <a:gd name="connsiteX1-507" fmla="*/ 647488 w 3235347"/>
                    <a:gd name="connsiteY1-508" fmla="*/ 3154801 h 3166231"/>
                    <a:gd name="connsiteX2-509" fmla="*/ 7408 w 3235347"/>
                    <a:gd name="connsiteY2-510" fmla="*/ 1417441 h 3166231"/>
                    <a:gd name="connsiteX3-511" fmla="*/ 1607608 w 3235347"/>
                    <a:gd name="connsiteY3-512" fmla="*/ 121 h 3166231"/>
                    <a:gd name="connsiteX4-513" fmla="*/ 3230668 w 3235347"/>
                    <a:gd name="connsiteY4-514" fmla="*/ 1337431 h 3166231"/>
                    <a:gd name="connsiteX5-515" fmla="*/ 2682028 w 3235347"/>
                    <a:gd name="connsiteY5-516" fmla="*/ 3166231 h 3166231"/>
                    <a:gd name="connsiteX6-517" fmla="*/ 2316268 w 3235347"/>
                    <a:gd name="connsiteY6-518" fmla="*/ 3166231 h 3166231"/>
                    <a:gd name="connsiteX7-519" fmla="*/ 2762038 w 3235347"/>
                    <a:gd name="connsiteY7-520" fmla="*/ 1360291 h 3166231"/>
                    <a:gd name="connsiteX8-521" fmla="*/ 1573318 w 3235347"/>
                    <a:gd name="connsiteY8-522" fmla="*/ 514471 h 3166231"/>
                    <a:gd name="connsiteX9-523" fmla="*/ 487468 w 3235347"/>
                    <a:gd name="connsiteY9-524" fmla="*/ 1360291 h 3166231"/>
                    <a:gd name="connsiteX10-525" fmla="*/ 1024678 w 3235347"/>
                    <a:gd name="connsiteY10-526" fmla="*/ 3154801 h 3166231"/>
                    <a:gd name="connsiteX0-527" fmla="*/ 1024678 w 3235347"/>
                    <a:gd name="connsiteY0-528" fmla="*/ 3154801 h 3166231"/>
                    <a:gd name="connsiteX1-529" fmla="*/ 647488 w 3235347"/>
                    <a:gd name="connsiteY1-530" fmla="*/ 3154801 h 3166231"/>
                    <a:gd name="connsiteX2-531" fmla="*/ 7408 w 3235347"/>
                    <a:gd name="connsiteY2-532" fmla="*/ 1417441 h 3166231"/>
                    <a:gd name="connsiteX3-533" fmla="*/ 1607608 w 3235347"/>
                    <a:gd name="connsiteY3-534" fmla="*/ 121 h 3166231"/>
                    <a:gd name="connsiteX4-535" fmla="*/ 3230668 w 3235347"/>
                    <a:gd name="connsiteY4-536" fmla="*/ 1337431 h 3166231"/>
                    <a:gd name="connsiteX5-537" fmla="*/ 2682028 w 3235347"/>
                    <a:gd name="connsiteY5-538" fmla="*/ 3166231 h 3166231"/>
                    <a:gd name="connsiteX6-539" fmla="*/ 2316268 w 3235347"/>
                    <a:gd name="connsiteY6-540" fmla="*/ 3166231 h 3166231"/>
                    <a:gd name="connsiteX7-541" fmla="*/ 2762038 w 3235347"/>
                    <a:gd name="connsiteY7-542" fmla="*/ 1360291 h 3166231"/>
                    <a:gd name="connsiteX8-543" fmla="*/ 1573318 w 3235347"/>
                    <a:gd name="connsiteY8-544" fmla="*/ 514471 h 3166231"/>
                    <a:gd name="connsiteX9-545" fmla="*/ 487468 w 3235347"/>
                    <a:gd name="connsiteY9-546" fmla="*/ 1360291 h 3166231"/>
                    <a:gd name="connsiteX10-547" fmla="*/ 1024678 w 3235347"/>
                    <a:gd name="connsiteY10-548" fmla="*/ 3154801 h 3166231"/>
                    <a:gd name="connsiteX0-549" fmla="*/ 1024678 w 3235347"/>
                    <a:gd name="connsiteY0-550" fmla="*/ 3154801 h 3166231"/>
                    <a:gd name="connsiteX1-551" fmla="*/ 647488 w 3235347"/>
                    <a:gd name="connsiteY1-552" fmla="*/ 3154801 h 3166231"/>
                    <a:gd name="connsiteX2-553" fmla="*/ 7408 w 3235347"/>
                    <a:gd name="connsiteY2-554" fmla="*/ 1417441 h 3166231"/>
                    <a:gd name="connsiteX3-555" fmla="*/ 1607608 w 3235347"/>
                    <a:gd name="connsiteY3-556" fmla="*/ 121 h 3166231"/>
                    <a:gd name="connsiteX4-557" fmla="*/ 3230668 w 3235347"/>
                    <a:gd name="connsiteY4-558" fmla="*/ 1337431 h 3166231"/>
                    <a:gd name="connsiteX5-559" fmla="*/ 2682028 w 3235347"/>
                    <a:gd name="connsiteY5-560" fmla="*/ 3166231 h 3166231"/>
                    <a:gd name="connsiteX6-561" fmla="*/ 2316268 w 3235347"/>
                    <a:gd name="connsiteY6-562" fmla="*/ 3166231 h 3166231"/>
                    <a:gd name="connsiteX7-563" fmla="*/ 2762038 w 3235347"/>
                    <a:gd name="connsiteY7-564" fmla="*/ 1360291 h 3166231"/>
                    <a:gd name="connsiteX8-565" fmla="*/ 1573318 w 3235347"/>
                    <a:gd name="connsiteY8-566" fmla="*/ 514471 h 3166231"/>
                    <a:gd name="connsiteX9-567" fmla="*/ 487468 w 3235347"/>
                    <a:gd name="connsiteY9-568" fmla="*/ 1360291 h 3166231"/>
                    <a:gd name="connsiteX10-569" fmla="*/ 1024678 w 3235347"/>
                    <a:gd name="connsiteY10-570" fmla="*/ 3154801 h 31662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Lst>
                  <a:rect l="l" t="t" r="r" b="b"/>
                  <a:pathLst>
                    <a:path w="3235347" h="3166231">
                      <a:moveTo>
                        <a:pt x="1024678" y="3154801"/>
                      </a:moveTo>
                      <a:lnTo>
                        <a:pt x="647488" y="3154801"/>
                      </a:lnTo>
                      <a:cubicBezTo>
                        <a:pt x="411268" y="2541391"/>
                        <a:pt x="-64982" y="2179441"/>
                        <a:pt x="7408" y="1417441"/>
                      </a:cubicBezTo>
                      <a:cubicBezTo>
                        <a:pt x="72178" y="773551"/>
                        <a:pt x="617008" y="15361"/>
                        <a:pt x="1607608" y="121"/>
                      </a:cubicBezTo>
                      <a:cubicBezTo>
                        <a:pt x="2594398" y="-11309"/>
                        <a:pt x="3203998" y="788791"/>
                        <a:pt x="3230668" y="1337431"/>
                      </a:cubicBezTo>
                      <a:cubicBezTo>
                        <a:pt x="3276388" y="1969891"/>
                        <a:pt x="2979208" y="2522341"/>
                        <a:pt x="2682028" y="3166231"/>
                      </a:cubicBezTo>
                      <a:lnTo>
                        <a:pt x="2316268" y="3166231"/>
                      </a:lnTo>
                      <a:cubicBezTo>
                        <a:pt x="2293408" y="2621401"/>
                        <a:pt x="2922058" y="1985131"/>
                        <a:pt x="2762038" y="1360291"/>
                      </a:cubicBezTo>
                      <a:cubicBezTo>
                        <a:pt x="2628688" y="872611"/>
                        <a:pt x="2152438" y="510661"/>
                        <a:pt x="1573318" y="514471"/>
                      </a:cubicBezTo>
                      <a:cubicBezTo>
                        <a:pt x="971338" y="533521"/>
                        <a:pt x="517948" y="975481"/>
                        <a:pt x="487468" y="1360291"/>
                      </a:cubicBezTo>
                      <a:cubicBezTo>
                        <a:pt x="415078" y="2198491"/>
                        <a:pt x="982768" y="2613781"/>
                        <a:pt x="1024678" y="3154801"/>
                      </a:cubicBezTo>
                      <a:close/>
                    </a:path>
                  </a:pathLst>
                </a:custGeom>
                <a:grpFill/>
                <a:ln>
                  <a:noFill/>
                </a:ln>
                <a:effectLst>
                  <a:outerShdw blurRad="1016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sp>
              <p:nvSpPr>
                <p:cNvPr id="8" name="圆角矩形 7"/>
                <p:cNvSpPr/>
                <p:nvPr/>
              </p:nvSpPr>
              <p:spPr>
                <a:xfrm>
                  <a:off x="5020558" y="4638071"/>
                  <a:ext cx="1943100" cy="400050"/>
                </a:xfrm>
                <a:prstGeom prst="roundRect">
                  <a:avLst>
                    <a:gd name="adj" fmla="val 50000"/>
                  </a:avLst>
                </a:prstGeom>
                <a:solidFill>
                  <a:srgbClr val="70AD47"/>
                </a:soli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sp>
              <p:nvSpPr>
                <p:cNvPr id="9" name="圆角矩形 8"/>
                <p:cNvSpPr/>
                <p:nvPr/>
              </p:nvSpPr>
              <p:spPr>
                <a:xfrm>
                  <a:off x="4996333" y="5072411"/>
                  <a:ext cx="1943100" cy="400050"/>
                </a:xfrm>
                <a:prstGeom prst="roundRect">
                  <a:avLst>
                    <a:gd name="adj" fmla="val 50000"/>
                  </a:avLst>
                </a:prstGeom>
                <a:solidFill>
                  <a:srgbClr val="FF7C80"/>
                </a:soli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sp>
              <p:nvSpPr>
                <p:cNvPr id="10" name="圆角矩形 9"/>
                <p:cNvSpPr/>
                <p:nvPr/>
              </p:nvSpPr>
              <p:spPr>
                <a:xfrm>
                  <a:off x="5101225" y="5506751"/>
                  <a:ext cx="1781765" cy="400050"/>
                </a:xfrm>
                <a:prstGeom prst="roundRect">
                  <a:avLst>
                    <a:gd name="adj" fmla="val 50000"/>
                  </a:avLst>
                </a:prstGeom>
                <a:solidFill>
                  <a:srgbClr val="DF9025"/>
                </a:solidFill>
                <a:ln>
                  <a:noFill/>
                </a:ln>
                <a:effectLst>
                  <a:outerShdw blurRad="1016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sp>
              <p:nvSpPr>
                <p:cNvPr id="11" name="任意多边形 10"/>
                <p:cNvSpPr/>
                <p:nvPr/>
              </p:nvSpPr>
              <p:spPr>
                <a:xfrm>
                  <a:off x="5501933" y="5941091"/>
                  <a:ext cx="981665" cy="320040"/>
                </a:xfrm>
                <a:custGeom>
                  <a:avLst/>
                  <a:gdLst>
                    <a:gd name="connsiteX0" fmla="*/ 0 w 981665"/>
                    <a:gd name="connsiteY0" fmla="*/ 0 h 320040"/>
                    <a:gd name="connsiteX1" fmla="*/ 981665 w 981665"/>
                    <a:gd name="connsiteY1" fmla="*/ 0 h 320040"/>
                    <a:gd name="connsiteX2" fmla="*/ 661625 w 981665"/>
                    <a:gd name="connsiteY2" fmla="*/ 320040 h 320040"/>
                    <a:gd name="connsiteX3" fmla="*/ 320040 w 981665"/>
                    <a:gd name="connsiteY3" fmla="*/ 320039 h 320040"/>
                    <a:gd name="connsiteX4" fmla="*/ 6502 w 981665"/>
                    <a:gd name="connsiteY4" fmla="*/ 64498 h 320040"/>
                    <a:gd name="connsiteX5" fmla="*/ 0 w 981665"/>
                    <a:gd name="connsiteY5" fmla="*/ 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65" h="320040">
                      <a:moveTo>
                        <a:pt x="0" y="0"/>
                      </a:moveTo>
                      <a:lnTo>
                        <a:pt x="981665" y="0"/>
                      </a:lnTo>
                      <a:cubicBezTo>
                        <a:pt x="981665" y="176753"/>
                        <a:pt x="838378" y="320040"/>
                        <a:pt x="661625" y="320040"/>
                      </a:cubicBezTo>
                      <a:lnTo>
                        <a:pt x="320040" y="320039"/>
                      </a:lnTo>
                      <a:cubicBezTo>
                        <a:pt x="165381" y="320039"/>
                        <a:pt x="36345" y="210335"/>
                        <a:pt x="6502" y="64498"/>
                      </a:cubicBezTo>
                      <a:lnTo>
                        <a:pt x="0" y="0"/>
                      </a:lnTo>
                      <a:close/>
                    </a:path>
                  </a:pathLst>
                </a:custGeom>
                <a:solidFill>
                  <a:schemeClr val="accent1"/>
                </a:solidFill>
                <a:ln w="15875">
                  <a:no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grpSp>
          <p:sp>
            <p:nvSpPr>
              <p:cNvPr id="12" name="任意多边形 11"/>
              <p:cNvSpPr/>
              <p:nvPr/>
            </p:nvSpPr>
            <p:spPr>
              <a:xfrm>
                <a:off x="5395127" y="2724858"/>
                <a:ext cx="1230738" cy="1878925"/>
              </a:xfrm>
              <a:custGeom>
                <a:avLst/>
                <a:gdLst>
                  <a:gd name="connsiteX0" fmla="*/ 596980 w 1230738"/>
                  <a:gd name="connsiteY0" fmla="*/ 44562 h 1878925"/>
                  <a:gd name="connsiteX1" fmla="*/ 793369 w 1230738"/>
                  <a:gd name="connsiteY1" fmla="*/ 240951 h 1878925"/>
                  <a:gd name="connsiteX2" fmla="*/ 596980 w 1230738"/>
                  <a:gd name="connsiteY2" fmla="*/ 437340 h 1878925"/>
                  <a:gd name="connsiteX3" fmla="*/ 400591 w 1230738"/>
                  <a:gd name="connsiteY3" fmla="*/ 240951 h 1878925"/>
                  <a:gd name="connsiteX4" fmla="*/ 596980 w 1230738"/>
                  <a:gd name="connsiteY4" fmla="*/ 44562 h 1878925"/>
                  <a:gd name="connsiteX5" fmla="*/ 1169757 w 1230738"/>
                  <a:gd name="connsiteY5" fmla="*/ 16353 h 1878925"/>
                  <a:gd name="connsiteX6" fmla="*/ 1169758 w 1230738"/>
                  <a:gd name="connsiteY6" fmla="*/ 16354 h 1878925"/>
                  <a:gd name="connsiteX7" fmla="*/ 1169757 w 1230738"/>
                  <a:gd name="connsiteY7" fmla="*/ 16354 h 1878925"/>
                  <a:gd name="connsiteX8" fmla="*/ 1123867 w 1230738"/>
                  <a:gd name="connsiteY8" fmla="*/ 923 h 1878925"/>
                  <a:gd name="connsiteX9" fmla="*/ 1169757 w 1230738"/>
                  <a:gd name="connsiteY9" fmla="*/ 16354 h 1878925"/>
                  <a:gd name="connsiteX10" fmla="*/ 1206066 w 1230738"/>
                  <a:gd name="connsiteY10" fmla="*/ 48380 h 1878925"/>
                  <a:gd name="connsiteX11" fmla="*/ 1214384 w 1230738"/>
                  <a:gd name="connsiteY11" fmla="*/ 182903 h 1878925"/>
                  <a:gd name="connsiteX12" fmla="*/ 890150 w 1230738"/>
                  <a:gd name="connsiteY12" fmla="*/ 744492 h 1878925"/>
                  <a:gd name="connsiteX13" fmla="*/ 890150 w 1230738"/>
                  <a:gd name="connsiteY13" fmla="*/ 1273735 h 1878925"/>
                  <a:gd name="connsiteX14" fmla="*/ 867614 w 1230738"/>
                  <a:gd name="connsiteY14" fmla="*/ 1273735 h 1878925"/>
                  <a:gd name="connsiteX15" fmla="*/ 867614 w 1230738"/>
                  <a:gd name="connsiteY15" fmla="*/ 1757002 h 1878925"/>
                  <a:gd name="connsiteX16" fmla="*/ 745691 w 1230738"/>
                  <a:gd name="connsiteY16" fmla="*/ 1878925 h 1878925"/>
                  <a:gd name="connsiteX17" fmla="*/ 745691 w 1230738"/>
                  <a:gd name="connsiteY17" fmla="*/ 1878924 h 1878925"/>
                  <a:gd name="connsiteX18" fmla="*/ 623768 w 1230738"/>
                  <a:gd name="connsiteY18" fmla="*/ 1757001 h 1878925"/>
                  <a:gd name="connsiteX19" fmla="*/ 623768 w 1230738"/>
                  <a:gd name="connsiteY19" fmla="*/ 1273735 h 1878925"/>
                  <a:gd name="connsiteX20" fmla="*/ 572756 w 1230738"/>
                  <a:gd name="connsiteY20" fmla="*/ 1273735 h 1878925"/>
                  <a:gd name="connsiteX21" fmla="*/ 572756 w 1230738"/>
                  <a:gd name="connsiteY21" fmla="*/ 1757002 h 1878925"/>
                  <a:gd name="connsiteX22" fmla="*/ 450833 w 1230738"/>
                  <a:gd name="connsiteY22" fmla="*/ 1878925 h 1878925"/>
                  <a:gd name="connsiteX23" fmla="*/ 450833 w 1230738"/>
                  <a:gd name="connsiteY23" fmla="*/ 1878924 h 1878925"/>
                  <a:gd name="connsiteX24" fmla="*/ 328909 w 1230738"/>
                  <a:gd name="connsiteY24" fmla="*/ 1757001 h 1878925"/>
                  <a:gd name="connsiteX25" fmla="*/ 328910 w 1230738"/>
                  <a:gd name="connsiteY25" fmla="*/ 1273735 h 1878925"/>
                  <a:gd name="connsiteX26" fmla="*/ 304613 w 1230738"/>
                  <a:gd name="connsiteY26" fmla="*/ 1273735 h 1878925"/>
                  <a:gd name="connsiteX27" fmla="*/ 304613 w 1230738"/>
                  <a:gd name="connsiteY27" fmla="*/ 682185 h 1878925"/>
                  <a:gd name="connsiteX28" fmla="*/ 16354 w 1230738"/>
                  <a:gd name="connsiteY28" fmla="*/ 182904 h 1878925"/>
                  <a:gd name="connsiteX29" fmla="*/ 24672 w 1230738"/>
                  <a:gd name="connsiteY29" fmla="*/ 48381 h 1878925"/>
                  <a:gd name="connsiteX30" fmla="*/ 60981 w 1230738"/>
                  <a:gd name="connsiteY30" fmla="*/ 16355 h 1878925"/>
                  <a:gd name="connsiteX31" fmla="*/ 106871 w 1230738"/>
                  <a:gd name="connsiteY31" fmla="*/ 924 h 1878925"/>
                  <a:gd name="connsiteX32" fmla="*/ 227530 w 1230738"/>
                  <a:gd name="connsiteY32" fmla="*/ 60982 h 1878925"/>
                  <a:gd name="connsiteX33" fmla="*/ 464619 w 1230738"/>
                  <a:gd name="connsiteY33" fmla="*/ 471630 h 1878925"/>
                  <a:gd name="connsiteX34" fmla="*/ 766118 w 1230738"/>
                  <a:gd name="connsiteY34" fmla="*/ 471630 h 1878925"/>
                  <a:gd name="connsiteX35" fmla="*/ 1003208 w 1230738"/>
                  <a:gd name="connsiteY35" fmla="*/ 60981 h 1878925"/>
                  <a:gd name="connsiteX36" fmla="*/ 1123867 w 1230738"/>
                  <a:gd name="connsiteY36" fmla="*/ 923 h 187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30738" h="1878925">
                    <a:moveTo>
                      <a:pt x="596980" y="44562"/>
                    </a:moveTo>
                    <a:cubicBezTo>
                      <a:pt x="705443" y="44562"/>
                      <a:pt x="793369" y="132488"/>
                      <a:pt x="793369" y="240951"/>
                    </a:cubicBezTo>
                    <a:cubicBezTo>
                      <a:pt x="793369" y="349414"/>
                      <a:pt x="705443" y="437340"/>
                      <a:pt x="596980" y="437340"/>
                    </a:cubicBezTo>
                    <a:cubicBezTo>
                      <a:pt x="488517" y="437340"/>
                      <a:pt x="400591" y="349414"/>
                      <a:pt x="400591" y="240951"/>
                    </a:cubicBezTo>
                    <a:cubicBezTo>
                      <a:pt x="400591" y="132488"/>
                      <a:pt x="488517" y="44562"/>
                      <a:pt x="596980" y="44562"/>
                    </a:cubicBezTo>
                    <a:close/>
                    <a:moveTo>
                      <a:pt x="1169757" y="16353"/>
                    </a:moveTo>
                    <a:lnTo>
                      <a:pt x="1169758" y="16354"/>
                    </a:lnTo>
                    <a:lnTo>
                      <a:pt x="1169757" y="16354"/>
                    </a:lnTo>
                    <a:close/>
                    <a:moveTo>
                      <a:pt x="1123867" y="923"/>
                    </a:moveTo>
                    <a:lnTo>
                      <a:pt x="1169757" y="16354"/>
                    </a:lnTo>
                    <a:lnTo>
                      <a:pt x="1206066" y="48380"/>
                    </a:lnTo>
                    <a:cubicBezTo>
                      <a:pt x="1234709" y="86289"/>
                      <a:pt x="1239635" y="139168"/>
                      <a:pt x="1214384" y="182903"/>
                    </a:cubicBezTo>
                    <a:lnTo>
                      <a:pt x="890150" y="744492"/>
                    </a:lnTo>
                    <a:lnTo>
                      <a:pt x="890150" y="1273735"/>
                    </a:lnTo>
                    <a:lnTo>
                      <a:pt x="867614" y="1273735"/>
                    </a:lnTo>
                    <a:lnTo>
                      <a:pt x="867614" y="1757002"/>
                    </a:lnTo>
                    <a:cubicBezTo>
                      <a:pt x="867614" y="1824338"/>
                      <a:pt x="813027" y="1878925"/>
                      <a:pt x="745691" y="1878925"/>
                    </a:cubicBezTo>
                    <a:lnTo>
                      <a:pt x="745691" y="1878924"/>
                    </a:lnTo>
                    <a:cubicBezTo>
                      <a:pt x="678355" y="1878924"/>
                      <a:pt x="623768" y="1824337"/>
                      <a:pt x="623768" y="1757001"/>
                    </a:cubicBezTo>
                    <a:lnTo>
                      <a:pt x="623768" y="1273735"/>
                    </a:lnTo>
                    <a:lnTo>
                      <a:pt x="572756" y="1273735"/>
                    </a:lnTo>
                    <a:lnTo>
                      <a:pt x="572756" y="1757002"/>
                    </a:lnTo>
                    <a:cubicBezTo>
                      <a:pt x="572756" y="1824338"/>
                      <a:pt x="518169" y="1878925"/>
                      <a:pt x="450833" y="1878925"/>
                    </a:cubicBezTo>
                    <a:lnTo>
                      <a:pt x="450833" y="1878924"/>
                    </a:lnTo>
                    <a:cubicBezTo>
                      <a:pt x="383496" y="1878924"/>
                      <a:pt x="328909" y="1824337"/>
                      <a:pt x="328909" y="1757001"/>
                    </a:cubicBezTo>
                    <a:lnTo>
                      <a:pt x="328910" y="1273735"/>
                    </a:lnTo>
                    <a:lnTo>
                      <a:pt x="304613" y="1273735"/>
                    </a:lnTo>
                    <a:lnTo>
                      <a:pt x="304613" y="682185"/>
                    </a:lnTo>
                    <a:lnTo>
                      <a:pt x="16354" y="182904"/>
                    </a:lnTo>
                    <a:cubicBezTo>
                      <a:pt x="-8897" y="139169"/>
                      <a:pt x="-3971" y="86290"/>
                      <a:pt x="24672" y="48381"/>
                    </a:cubicBezTo>
                    <a:lnTo>
                      <a:pt x="60981" y="16355"/>
                    </a:lnTo>
                    <a:lnTo>
                      <a:pt x="106871" y="924"/>
                    </a:lnTo>
                    <a:cubicBezTo>
                      <a:pt x="154023" y="-4927"/>
                      <a:pt x="202279" y="17246"/>
                      <a:pt x="227530" y="60982"/>
                    </a:cubicBezTo>
                    <a:lnTo>
                      <a:pt x="464619" y="471630"/>
                    </a:lnTo>
                    <a:lnTo>
                      <a:pt x="766118" y="471630"/>
                    </a:lnTo>
                    <a:lnTo>
                      <a:pt x="1003208" y="60981"/>
                    </a:lnTo>
                    <a:cubicBezTo>
                      <a:pt x="1028459" y="17245"/>
                      <a:pt x="1076715" y="-4928"/>
                      <a:pt x="1123867" y="923"/>
                    </a:cubicBezTo>
                    <a:close/>
                  </a:path>
                </a:pathLst>
              </a:custGeom>
              <a:gradFill>
                <a:gsLst>
                  <a:gs pos="0">
                    <a:srgbClr val="F0C76A"/>
                  </a:gs>
                  <a:gs pos="100000">
                    <a:srgbClr val="CC6F62"/>
                  </a:gs>
                </a:gsLst>
                <a:lin ang="2400000" scaled="0"/>
              </a:gradFill>
              <a:ln w="15875">
                <a:no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Open Sans" panose="020B0606030504020204" pitchFamily="34" charset="0"/>
                  <a:cs typeface="Open Sans" panose="020B0606030504020204" pitchFamily="34" charset="0"/>
                </a:endParaRPr>
              </a:p>
            </p:txBody>
          </p:sp>
        </p:grpSp>
        <p:sp>
          <p:nvSpPr>
            <p:cNvPr id="16" name="矩形 15"/>
            <p:cNvSpPr/>
            <p:nvPr/>
          </p:nvSpPr>
          <p:spPr>
            <a:xfrm>
              <a:off x="5388426" y="2133500"/>
              <a:ext cx="1095172" cy="400110"/>
            </a:xfrm>
            <a:prstGeom prst="rect">
              <a:avLst/>
            </a:prstGeom>
          </p:spPr>
          <p:txBody>
            <a:bodyPr wrap="none">
              <a:spAutoFit/>
            </a:bodyPr>
            <a:lstStyle/>
            <a:p>
              <a:r>
                <a:rPr lang="en-US" altLang="zh-CN" sz="2000" dirty="0">
                  <a:solidFill>
                    <a:srgbClr val="ECBF68"/>
                  </a:solidFill>
                  <a:latin typeface="Open Sans" panose="020B0606030504020204" pitchFamily="34" charset="0"/>
                  <a:ea typeface="Open Sans" panose="020B0606030504020204" pitchFamily="34" charset="0"/>
                  <a:cs typeface="Open Sans" panose="020B0606030504020204" pitchFamily="34" charset="0"/>
                </a:rPr>
                <a:t>success</a:t>
              </a:r>
            </a:p>
          </p:txBody>
        </p:sp>
      </p:grpSp>
      <p:sp>
        <p:nvSpPr>
          <p:cNvPr id="24"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042026" y="1845310"/>
            <a:ext cx="3136900" cy="1877437"/>
          </a:xfrm>
          <a:prstGeom prst="rect">
            <a:avLst/>
          </a:prstGeom>
          <a:noFill/>
          <a:ln w="50800">
            <a:solidFill>
              <a:srgbClr val="FF7C80"/>
            </a:solidFill>
          </a:ln>
        </p:spPr>
        <p:txBody>
          <a:bodyPr wrap="square">
            <a:spAutoFit/>
          </a:bodyPr>
          <a:lstStyle/>
          <a:p>
            <a:pPr fontAlgn="auto">
              <a:lnSpc>
                <a:spcPct val="100000"/>
              </a:lnSpc>
            </a:pPr>
            <a:r>
              <a:rPr lang="en-US" altLang="zh-CN" sz="3200" b="1" dirty="0">
                <a:solidFill>
                  <a:srgbClr val="F0C76A"/>
                </a:solidFill>
                <a:ea typeface="Open Sans Light" panose="020B0306030504020204" pitchFamily="34" charset="0"/>
                <a:cs typeface="Open Sans Light" panose="020B0306030504020204" pitchFamily="34" charset="0"/>
              </a:rPr>
              <a:t>03</a:t>
            </a:r>
          </a:p>
          <a:p>
            <a:pPr fontAlgn="auto">
              <a:lnSpc>
                <a:spcPct val="100000"/>
              </a:lnSpc>
            </a:pPr>
            <a:r>
              <a:rPr lang="zh-CN" altLang="en-US" sz="2800" dirty="0">
                <a:solidFill>
                  <a:prstClr val="white"/>
                </a:solidFill>
                <a:cs typeface="Open Sans Light" panose="020B0306030504020204" pitchFamily="34" charset="0"/>
              </a:rPr>
              <a:t>具有统计功能，用户可以查询以往的测量数据。</a:t>
            </a:r>
          </a:p>
        </p:txBody>
      </p:sp>
      <p:sp>
        <p:nvSpPr>
          <p:cNvPr id="25"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042026" y="4321175"/>
            <a:ext cx="3137535" cy="1877437"/>
          </a:xfrm>
          <a:prstGeom prst="rect">
            <a:avLst/>
          </a:prstGeom>
          <a:noFill/>
          <a:ln w="50800">
            <a:solidFill>
              <a:schemeClr val="accent1"/>
            </a:solidFill>
          </a:ln>
        </p:spPr>
        <p:txBody>
          <a:bodyPr wrap="square">
            <a:spAutoFit/>
          </a:bodyPr>
          <a:lstStyle/>
          <a:p>
            <a:pPr fontAlgn="auto">
              <a:lnSpc>
                <a:spcPct val="100000"/>
              </a:lnSpc>
            </a:pPr>
            <a:r>
              <a:rPr lang="en-US" altLang="zh-CN" sz="3200" b="1" dirty="0">
                <a:solidFill>
                  <a:srgbClr val="F0C76A"/>
                </a:solidFill>
                <a:ea typeface="Open Sans Light" panose="020B0306030504020204" pitchFamily="34" charset="0"/>
                <a:cs typeface="Open Sans Light" panose="020B0306030504020204" pitchFamily="34" charset="0"/>
              </a:rPr>
              <a:t>04</a:t>
            </a:r>
          </a:p>
          <a:p>
            <a:pPr fontAlgn="auto">
              <a:lnSpc>
                <a:spcPct val="100000"/>
              </a:lnSpc>
            </a:pPr>
            <a:r>
              <a:rPr lang="zh-CN" altLang="en-US" sz="2800" dirty="0">
                <a:solidFill>
                  <a:prstClr val="white"/>
                </a:solidFill>
                <a:cs typeface="Open Sans Light" panose="020B0306030504020204" pitchFamily="34" charset="0"/>
              </a:rPr>
              <a:t>具有远程医疗功能，医生能够远程监测并诊断病情。</a:t>
            </a:r>
            <a:endParaRPr lang="en-US" sz="2800" dirty="0">
              <a:solidFill>
                <a:prstClr val="white"/>
              </a:solidFill>
              <a:cs typeface="Open Sans Light" panose="020B0306030504020204" pitchFamily="34" charset="0"/>
            </a:endParaRPr>
          </a:p>
        </p:txBody>
      </p:sp>
      <p:sp>
        <p:nvSpPr>
          <p:cNvPr id="26"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993048" y="1845463"/>
            <a:ext cx="3060000" cy="1877437"/>
          </a:xfrm>
          <a:prstGeom prst="rect">
            <a:avLst/>
          </a:prstGeom>
          <a:noFill/>
          <a:ln w="47625">
            <a:solidFill>
              <a:srgbClr val="70AD47"/>
            </a:solidFill>
          </a:ln>
        </p:spPr>
        <p:txBody>
          <a:bodyPr wrap="square">
            <a:spAutoFit/>
          </a:bodyPr>
          <a:lstStyle/>
          <a:p>
            <a:pPr algn="l"/>
            <a:r>
              <a:rPr lang="en-US" altLang="zh-CN" sz="3200" b="1" dirty="0">
                <a:solidFill>
                  <a:srgbClr val="F0C76A"/>
                </a:solidFill>
                <a:ea typeface="Open Sans Light" panose="020B0306030504020204" pitchFamily="34" charset="0"/>
                <a:cs typeface="Open Sans Light" panose="020B0306030504020204" pitchFamily="34" charset="0"/>
              </a:rPr>
              <a:t>01</a:t>
            </a:r>
          </a:p>
          <a:p>
            <a:pPr algn="l"/>
            <a:r>
              <a:rPr lang="zh-CN" altLang="en-US" sz="2800" dirty="0">
                <a:solidFill>
                  <a:prstClr val="white"/>
                </a:solidFill>
                <a:cs typeface="Open Sans Light" panose="020B0306030504020204" pitchFamily="34" charset="0"/>
              </a:rPr>
              <a:t>具有显示功能，可以显示室温、体温、心率和血压。</a:t>
            </a:r>
          </a:p>
        </p:txBody>
      </p:sp>
      <p:sp>
        <p:nvSpPr>
          <p:cNvPr id="27" name="Rectangle 8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015423" y="4321174"/>
            <a:ext cx="3035757" cy="1877437"/>
          </a:xfrm>
          <a:prstGeom prst="rect">
            <a:avLst/>
          </a:prstGeom>
          <a:noFill/>
          <a:ln w="50800">
            <a:solidFill>
              <a:srgbClr val="DF9025"/>
            </a:solidFill>
          </a:ln>
        </p:spPr>
        <p:txBody>
          <a:bodyPr wrap="square">
            <a:spAutoFit/>
          </a:bodyPr>
          <a:lstStyle/>
          <a:p>
            <a:pPr algn="l"/>
            <a:r>
              <a:rPr lang="en-US" altLang="zh-CN" sz="3200" b="1" dirty="0">
                <a:solidFill>
                  <a:srgbClr val="F0C76A"/>
                </a:solidFill>
                <a:ea typeface="Open Sans Light" panose="020B0306030504020204" pitchFamily="34" charset="0"/>
                <a:cs typeface="Open Sans Light" panose="020B0306030504020204" pitchFamily="34" charset="0"/>
              </a:rPr>
              <a:t>02</a:t>
            </a:r>
          </a:p>
          <a:p>
            <a:pPr algn="l"/>
            <a:r>
              <a:rPr lang="zh-CN" altLang="en-US" sz="2800" dirty="0">
                <a:solidFill>
                  <a:prstClr val="white"/>
                </a:solidFill>
                <a:cs typeface="Open Sans Light" panose="020B0306030504020204" pitchFamily="34" charset="0"/>
              </a:rPr>
              <a:t>具有分享功能，可以将测量数据分享给指定用户。</a:t>
            </a:r>
          </a:p>
        </p:txBody>
      </p:sp>
      <p:sp>
        <p:nvSpPr>
          <p:cNvPr id="28" name="任意多边形 2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flipV="1">
            <a:off x="3722973" y="2217574"/>
            <a:ext cx="834605" cy="6078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flipV="1">
            <a:off x="7396511" y="2217573"/>
            <a:ext cx="834605" cy="6078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flipV="1">
            <a:off x="3783761" y="5087366"/>
            <a:ext cx="834605" cy="6078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任意多边形 3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6200000" flipV="1">
            <a:off x="7457299" y="5087365"/>
            <a:ext cx="834605" cy="6078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C99115"/>
                </a:gs>
                <a:gs pos="100000">
                  <a:srgbClr val="C99115">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e7d195523061f1c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hidden="1"/>
          <p:cNvSpPr txBox="1"/>
          <p:nvPr/>
        </p:nvSpPr>
        <p:spPr>
          <a:xfrm>
            <a:off x="-355600" y="1803400"/>
            <a:ext cx="293927" cy="1016000"/>
          </a:xfrm>
          <a:prstGeom prst="rect">
            <a:avLst/>
          </a:prstGeom>
          <a:noFill/>
        </p:spPr>
        <p:txBody>
          <a:bodyPr vert="wordArtVert" rtlCol="0">
            <a:spAutoFit/>
          </a:bodyPr>
          <a:lstStyle/>
          <a:p>
            <a:r>
              <a:rPr lang="en-US" altLang="zh-CN" sz="100"/>
              <a:t>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accel="50000" decel="50000" fill="hold" grpId="1" nodeType="withEffect">
                                  <p:stCondLst>
                                    <p:cond delay="0"/>
                                  </p:stCondLst>
                                  <p:childTnLst>
                                    <p:animMotion origin="layout" path="M 0.11836 2.96296E-6 L 1.25E-6 2.96296E-6 " pathEditMode="relative" rAng="0" ptsTypes="AA">
                                      <p:cBhvr>
                                        <p:cTn id="9" dur="2000" fill="hold"/>
                                        <p:tgtEl>
                                          <p:spTgt spid="6"/>
                                        </p:tgtEl>
                                        <p:attrNameLst>
                                          <p:attrName>ppt_x</p:attrName>
                                          <p:attrName>ppt_y</p:attrName>
                                        </p:attrNameLst>
                                      </p:cBhvr>
                                      <p:rCtr x="-592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accel="50000" decel="50000" fill="hold" grpId="1" nodeType="withEffect">
                                  <p:stCondLst>
                                    <p:cond delay="0"/>
                                  </p:stCondLst>
                                  <p:childTnLst>
                                    <p:animMotion origin="layout" path="M -0.0608 3.7037E-7 L -2.70833E-6 3.7037E-7 " pathEditMode="relative" rAng="0" ptsTypes="AA">
                                      <p:cBhvr>
                                        <p:cTn id="14" dur="2000" fill="hold"/>
                                        <p:tgtEl>
                                          <p:spTgt spid="4"/>
                                        </p:tgtEl>
                                        <p:attrNameLst>
                                          <p:attrName>ppt_x</p:attrName>
                                          <p:attrName>ppt_y</p:attrName>
                                        </p:attrNameLst>
                                      </p:cBhvr>
                                      <p:rCtr x="3034" y="0"/>
                                    </p:animMotion>
                                  </p:childTnLst>
                                </p:cTn>
                              </p:par>
                              <p:par>
                                <p:cTn id="15" presetID="22" presetClass="entr" presetSubtype="2" fill="hold" grpId="0" nodeType="withEffect">
                                  <p:stCondLst>
                                    <p:cond delay="200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1000"/>
                                        <p:tgtEl>
                                          <p:spTgt spid="26"/>
                                        </p:tgtEl>
                                      </p:cBhvr>
                                    </p:animEffect>
                                  </p:childTnLst>
                                </p:cTn>
                              </p:par>
                              <p:par>
                                <p:cTn id="18" presetID="22" presetClass="entr" presetSubtype="8" fill="hold" grpId="0" nodeType="withEffect">
                                  <p:stCondLst>
                                    <p:cond delay="200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1000"/>
                                        <p:tgtEl>
                                          <p:spTgt spid="25"/>
                                        </p:tgtEl>
                                      </p:cBhvr>
                                    </p:animEffect>
                                  </p:childTnLst>
                                </p:cTn>
                              </p:par>
                              <p:par>
                                <p:cTn id="21" presetID="22" presetClass="entr" presetSubtype="8" fill="hold" grpId="0"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0"/>
                                        <p:tgtEl>
                                          <p:spTgt spid="2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63" presetClass="path" presetSubtype="0" accel="50000" decel="50000" fill="hold" grpId="1" nodeType="withEffect">
                                  <p:stCondLst>
                                    <p:cond delay="500"/>
                                  </p:stCondLst>
                                  <p:childTnLst>
                                    <p:animMotion origin="layout" path="M 1.875E-6 -0.0831 L 1.875E-6 2.22222E-6 " pathEditMode="relative" rAng="0" ptsTypes="AA">
                                      <p:cBhvr>
                                        <p:cTn id="28" dur="2000" fill="hold"/>
                                        <p:tgtEl>
                                          <p:spTgt spid="28"/>
                                        </p:tgtEl>
                                        <p:attrNameLst>
                                          <p:attrName>ppt_x</p:attrName>
                                          <p:attrName>ppt_y</p:attrName>
                                        </p:attrNameLst>
                                      </p:cBhvr>
                                      <p:rCtr x="0" y="4144"/>
                                    </p:animMotion>
                                  </p:childTnLst>
                                </p:cTn>
                              </p:par>
                              <p:par>
                                <p:cTn id="29" presetID="10" presetClass="entr" presetSubtype="0" fill="hold" nodeType="withEffect">
                                  <p:stCondLst>
                                    <p:cond delay="5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3" presetClass="path" presetSubtype="0" accel="50000" decel="50000" fill="hold" nodeType="withEffect">
                                  <p:stCondLst>
                                    <p:cond delay="500"/>
                                  </p:stCondLst>
                                  <p:childTnLst>
                                    <p:animMotion origin="layout" path="M 3.125E-6 0.18356 L 3.125E-6 3.33333E-6 " pathEditMode="relative" rAng="0" ptsTypes="AA">
                                      <p:cBhvr>
                                        <p:cTn id="33" dur="2000" fill="hold"/>
                                        <p:tgtEl>
                                          <p:spTgt spid="23"/>
                                        </p:tgtEl>
                                        <p:attrNameLst>
                                          <p:attrName>ppt_x</p:attrName>
                                          <p:attrName>ppt_y</p:attrName>
                                        </p:attrNameLst>
                                      </p:cBhvr>
                                      <p:rCtr x="0" y="-9190"/>
                                    </p:animMotion>
                                  </p:childTnLst>
                                </p:cTn>
                              </p:par>
                              <p:par>
                                <p:cTn id="34" presetID="10" presetClass="entr" presetSubtype="0" fill="hold" grpId="0" nodeType="withEffect">
                                  <p:stCondLst>
                                    <p:cond delay="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63" presetClass="path" presetSubtype="0" accel="50000" decel="50000" fill="hold" grpId="1" nodeType="withEffect">
                                  <p:stCondLst>
                                    <p:cond delay="500"/>
                                  </p:stCondLst>
                                  <p:childTnLst>
                                    <p:animMotion origin="layout" path="M 1.875E-6 -0.0831 L 1.875E-6 2.22222E-6 " pathEditMode="relative" rAng="0" ptsTypes="AA">
                                      <p:cBhvr>
                                        <p:cTn id="38" dur="2000" fill="hold"/>
                                        <p:tgtEl>
                                          <p:spTgt spid="29"/>
                                        </p:tgtEl>
                                        <p:attrNameLst>
                                          <p:attrName>ppt_x</p:attrName>
                                          <p:attrName>ppt_y</p:attrName>
                                        </p:attrNameLst>
                                      </p:cBhvr>
                                      <p:rCtr x="0" y="4144"/>
                                    </p:animMotion>
                                  </p:childTnLst>
                                </p:cTn>
                              </p:par>
                              <p:par>
                                <p:cTn id="39" presetID="10" presetClass="entr" presetSubtype="0" fill="hold" grpId="0" nodeType="withEffect">
                                  <p:stCondLst>
                                    <p:cond delay="50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63" presetClass="path" presetSubtype="0" accel="50000" decel="50000" fill="hold" grpId="1" nodeType="withEffect">
                                  <p:stCondLst>
                                    <p:cond delay="500"/>
                                  </p:stCondLst>
                                  <p:childTnLst>
                                    <p:animMotion origin="layout" path="M 1.875E-6 -0.08311 L 1.875E-6 3.7037E-6 " pathEditMode="relative" rAng="0" ptsTypes="AA">
                                      <p:cBhvr>
                                        <p:cTn id="43" dur="2000" fill="hold"/>
                                        <p:tgtEl>
                                          <p:spTgt spid="31"/>
                                        </p:tgtEl>
                                        <p:attrNameLst>
                                          <p:attrName>ppt_x</p:attrName>
                                          <p:attrName>ppt_y</p:attrName>
                                        </p:attrNameLst>
                                      </p:cBhvr>
                                      <p:rCtr x="0" y="4144"/>
                                    </p:animMotion>
                                  </p:childTnLst>
                                </p:cTn>
                              </p:par>
                              <p:par>
                                <p:cTn id="44" presetID="10" presetClass="entr" presetSubtype="0" fill="hold" grpId="0" nodeType="withEffect">
                                  <p:stCondLst>
                                    <p:cond delay="5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63" presetClass="path" presetSubtype="0" accel="50000" decel="50000" fill="hold" grpId="1" nodeType="withEffect">
                                  <p:stCondLst>
                                    <p:cond delay="500"/>
                                  </p:stCondLst>
                                  <p:childTnLst>
                                    <p:animMotion origin="layout" path="M 3.95833E-6 -0.08311 L 3.95833E-6 3.7037E-6 " pathEditMode="relative" rAng="0" ptsTypes="AA">
                                      <p:cBhvr>
                                        <p:cTn id="48" dur="2000" fill="hold"/>
                                        <p:tgtEl>
                                          <p:spTgt spid="30"/>
                                        </p:tgtEl>
                                        <p:attrNameLst>
                                          <p:attrName>ppt_x</p:attrName>
                                          <p:attrName>ppt_y</p:attrName>
                                        </p:attrNameLst>
                                      </p:cBhvr>
                                      <p:rCtr x="0" y="4144"/>
                                    </p:animMotion>
                                  </p:childTnLst>
                                </p:cTn>
                              </p:par>
                              <p:par>
                                <p:cTn id="49" presetID="22" presetClass="entr" presetSubtype="2" fill="hold" grpId="0" nodeType="withEffect">
                                  <p:stCondLst>
                                    <p:cond delay="200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bldLvl="0" animBg="1"/>
      <p:bldP spid="6" grpId="1" bldLvl="0" animBg="1"/>
      <p:bldP spid="24" grpId="0" bldLvl="0" animBg="1"/>
      <p:bldP spid="25" grpId="0" bldLvl="0" animBg="1"/>
      <p:bldP spid="26" grpId="0" bldLvl="0" animBg="1"/>
      <p:bldP spid="27" grpId="0" bldLvl="0" animBg="1"/>
      <p:bldP spid="28" grpId="0" animBg="1"/>
      <p:bldP spid="28" grpId="1" animBg="1"/>
      <p:bldP spid="29" grpId="0" animBg="1"/>
      <p:bldP spid="29" grpId="1" animBg="1"/>
      <p:bldP spid="30" grpId="0" animBg="1"/>
      <p:bldP spid="30" grpId="1" animBg="1"/>
      <p:bldP spid="31" grpId="0" animBg="1"/>
      <p:bldP spid="31"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TotalTime>
  <Words>926</Words>
  <Application>Microsoft Office PowerPoint</Application>
  <PresentationFormat>宽屏</PresentationFormat>
  <Paragraphs>160</Paragraphs>
  <Slides>29</Slides>
  <Notes>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29</vt:i4>
      </vt:variant>
    </vt:vector>
  </HeadingPairs>
  <TitlesOfParts>
    <vt:vector size="45" baseType="lpstr">
      <vt:lpstr>Meiryo</vt:lpstr>
      <vt:lpstr>Meiryo UI</vt:lpstr>
      <vt:lpstr>MS PGothic</vt:lpstr>
      <vt:lpstr>Open Sans</vt:lpstr>
      <vt:lpstr>Open Sans Light</vt:lpstr>
      <vt:lpstr>Roboto</vt:lpstr>
      <vt:lpstr>Roboto Light</vt:lpstr>
      <vt:lpstr>宋体</vt:lpstr>
      <vt:lpstr>微软雅黑</vt:lpstr>
      <vt:lpstr>Arial</vt:lpstr>
      <vt:lpstr>Calibri</vt:lpstr>
      <vt:lpstr>Calibri Light</vt:lpstr>
      <vt:lpstr>Cambria Math</vt:lpstr>
      <vt:lpstr>Helvetica</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dc:description>©PPTSTORE 版权所有</dc:description>
  <cp:lastModifiedBy>于文涛</cp:lastModifiedBy>
  <cp:revision>224</cp:revision>
  <dcterms:created xsi:type="dcterms:W3CDTF">2016-10-27T16:23:00Z</dcterms:created>
  <dcterms:modified xsi:type="dcterms:W3CDTF">2017-08-17T18:40:38Z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